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9"/>
  </p:notesMasterIdLst>
  <p:sldIdLst>
    <p:sldId id="2044" r:id="rId2"/>
    <p:sldId id="1967" r:id="rId3"/>
    <p:sldId id="2018" r:id="rId4"/>
    <p:sldId id="2019" r:id="rId5"/>
    <p:sldId id="2045" r:id="rId6"/>
    <p:sldId id="2082" r:id="rId7"/>
    <p:sldId id="2020" r:id="rId8"/>
    <p:sldId id="2066" r:id="rId9"/>
    <p:sldId id="2021" r:id="rId10"/>
    <p:sldId id="2075" r:id="rId11"/>
    <p:sldId id="2076" r:id="rId12"/>
    <p:sldId id="2078" r:id="rId13"/>
    <p:sldId id="2079" r:id="rId14"/>
    <p:sldId id="2080" r:id="rId15"/>
    <p:sldId id="2081" r:id="rId16"/>
    <p:sldId id="276" r:id="rId17"/>
    <p:sldId id="2083" r:id="rId18"/>
  </p:sldIdLst>
  <p:sldSz cx="12192000" cy="6858000"/>
  <p:notesSz cx="6858000" cy="9144000"/>
  <p:embeddedFontLst>
    <p:embeddedFont>
      <p:font typeface="Calibri" pitchFamily="34" charset="0"/>
      <p:regular r:id="rId20"/>
      <p:bold r:id="rId21"/>
      <p:italic r:id="rId22"/>
      <p:boldItalic r:id="rId23"/>
    </p:embeddedFont>
    <p:embeddedFont>
      <p:font typeface="黑体" pitchFamily="49" charset="-122"/>
      <p:regular r:id="rId24"/>
    </p:embeddedFont>
    <p:embeddedFont>
      <p:font typeface="华文琥珀" pitchFamily="2" charset="-122"/>
      <p:regular r:id="rId25"/>
    </p:embeddedFont>
    <p:embeddedFont>
      <p:font typeface="等线" pitchFamily="2" charset="-122"/>
      <p:regular r:id="rId26"/>
      <p:bold r:id="rId27"/>
    </p:embeddedFont>
    <p:embeddedFont>
      <p:font typeface="Bookshelf Symbol 7" pitchFamily="2" charset="2"/>
      <p:regular r:id="rId28"/>
    </p:embeddedFont>
    <p:embeddedFont>
      <p:font typeface="微软雅黑" pitchFamily="34" charset="-122"/>
      <p:regular r:id="rId29"/>
      <p:bold r:id="rId30"/>
    </p:embeddedFont>
    <p:embeddedFont>
      <p:font typeface="等线 Light" pitchFamily="2" charset="-122"/>
      <p:regular r:id="rId31"/>
    </p:embeddedFont>
    <p:embeddedFont>
      <p:font typeface="Cambria Math" pitchFamily="18" charset="0"/>
      <p:regular r:id="rId32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-420" y="-108"/>
      </p:cViewPr>
      <p:guideLst>
        <p:guide orient="horz" pos="1992"/>
        <p:guide pos="379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2024/1/3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9730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31453-3EB1-432B-A172-9F78ADF995DF}" type="datetimeFigureOut">
              <a:rPr lang="zh-CN" altLang="en-US" smtClean="0"/>
              <a:t>2024/1/3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508D0-1FEC-4ECD-B374-006F8626732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31453-3EB1-432B-A172-9F78ADF995DF}" type="datetimeFigureOut">
              <a:rPr lang="zh-CN" altLang="en-US" smtClean="0"/>
              <a:t>2024/1/3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508D0-1FEC-4ECD-B374-006F8626732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31453-3EB1-432B-A172-9F78ADF995DF}" type="datetimeFigureOut">
              <a:rPr lang="zh-CN" altLang="en-US" smtClean="0"/>
              <a:t>2024/1/3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508D0-1FEC-4ECD-B374-006F8626732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31453-3EB1-432B-A172-9F78ADF995DF}" type="datetimeFigureOut">
              <a:rPr lang="zh-CN" altLang="en-US" smtClean="0"/>
              <a:t>2024/1/3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508D0-1FEC-4ECD-B374-006F8626732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31453-3EB1-432B-A172-9F78ADF995DF}" type="datetimeFigureOut">
              <a:rPr lang="zh-CN" altLang="en-US" smtClean="0"/>
              <a:t>2024/1/3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508D0-1FEC-4ECD-B374-006F8626732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31453-3EB1-432B-A172-9F78ADF995DF}" type="datetimeFigureOut">
              <a:rPr lang="zh-CN" altLang="en-US" smtClean="0"/>
              <a:t>2024/1/3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508D0-1FEC-4ECD-B374-006F8626732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31453-3EB1-432B-A172-9F78ADF995DF}" type="datetimeFigureOut">
              <a:rPr lang="zh-CN" altLang="en-US" smtClean="0"/>
              <a:t>2024/1/3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508D0-1FEC-4ECD-B374-006F8626732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31453-3EB1-432B-A172-9F78ADF995DF}" type="datetimeFigureOut">
              <a:rPr lang="zh-CN" altLang="en-US" smtClean="0"/>
              <a:t>2024/1/3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508D0-1FEC-4ECD-B374-006F8626732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31453-3EB1-432B-A172-9F78ADF995DF}" type="datetimeFigureOut">
              <a:rPr lang="zh-CN" altLang="en-US" smtClean="0"/>
              <a:t>2024/1/3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508D0-1FEC-4ECD-B374-006F8626732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31453-3EB1-432B-A172-9F78ADF995DF}" type="datetimeFigureOut">
              <a:rPr lang="zh-CN" altLang="en-US" smtClean="0"/>
              <a:t>2024/1/3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508D0-1FEC-4ECD-B374-006F8626732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31453-3EB1-432B-A172-9F78ADF995DF}" type="datetimeFigureOut">
              <a:rPr lang="zh-CN" altLang="en-US" smtClean="0"/>
              <a:t>2024/1/3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508D0-1FEC-4ECD-B374-006F8626732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831453-3EB1-432B-A172-9F78ADF995DF}" type="datetimeFigureOut">
              <a:rPr lang="zh-CN" altLang="en-US" smtClean="0"/>
              <a:t>2024/1/3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F508D0-1FEC-4ECD-B374-006F8626732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E6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鲜花, 植物, 餐桌, 小&#10;&#10;已生成极高可信度的说明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46" b="22659"/>
          <a:stretch>
            <a:fillRect/>
          </a:stretch>
        </p:blipFill>
        <p:spPr>
          <a:xfrm>
            <a:off x="0" y="5486400"/>
            <a:ext cx="1076997" cy="1371600"/>
          </a:xfrm>
          <a:prstGeom prst="rect">
            <a:avLst/>
          </a:prstGeom>
        </p:spPr>
      </p:pic>
      <p:pic>
        <p:nvPicPr>
          <p:cNvPr id="15" name="图片 14" descr="图片包含 鲜花, 植物, 餐桌, 小&#10;&#10;已生成极高可信度的说明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31" t="26167" b="25196"/>
          <a:stretch>
            <a:fillRect/>
          </a:stretch>
        </p:blipFill>
        <p:spPr>
          <a:xfrm flipH="1" flipV="1">
            <a:off x="11296649" y="-2"/>
            <a:ext cx="895349" cy="1072874"/>
          </a:xfrm>
          <a:prstGeom prst="rect">
            <a:avLst/>
          </a:prstGeom>
        </p:spPr>
      </p:pic>
      <p:sp>
        <p:nvSpPr>
          <p:cNvPr id="8" name="圆角矩形 7"/>
          <p:cNvSpPr/>
          <p:nvPr/>
        </p:nvSpPr>
        <p:spPr>
          <a:xfrm>
            <a:off x="342265" y="83185"/>
            <a:ext cx="2291715" cy="641985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>
                <a:latin typeface="黑体" panose="02010609060101010101" charset="-122"/>
                <a:ea typeface="黑体" panose="02010609060101010101" charset="-122"/>
              </a:rPr>
              <a:t>冀教版八上</a:t>
            </a:r>
            <a:endParaRPr lang="en-US" altLang="zh-CN" sz="320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3955036" y="2805792"/>
            <a:ext cx="263271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chemeClr val="accent2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学</a:t>
            </a:r>
            <a:r>
              <a:rPr lang="en-US" altLang="zh-CN" sz="3600" b="1" dirty="0">
                <a:solidFill>
                  <a:schemeClr val="accent2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3600" b="1" dirty="0">
                <a:solidFill>
                  <a:schemeClr val="accent2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习</a:t>
            </a:r>
            <a:r>
              <a:rPr lang="en-US" altLang="zh-CN" sz="3600" b="1" dirty="0">
                <a:solidFill>
                  <a:schemeClr val="accent2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3600" b="1" dirty="0">
                <a:solidFill>
                  <a:schemeClr val="accent2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目</a:t>
            </a:r>
            <a:r>
              <a:rPr lang="en-US" altLang="zh-CN" sz="3600" b="1" dirty="0">
                <a:solidFill>
                  <a:schemeClr val="accent2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3600" b="1" dirty="0">
                <a:solidFill>
                  <a:schemeClr val="accent2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标</a:t>
            </a:r>
            <a:r>
              <a:rPr lang="en-US" altLang="zh-CN" sz="4800" b="1" dirty="0">
                <a:solidFill>
                  <a:schemeClr val="accent2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840929" y="3635737"/>
            <a:ext cx="8857615" cy="19133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ts val="7060"/>
              </a:lnSpc>
            </a:pPr>
            <a:r>
              <a:rPr lang="en-US" altLang="zh-CN" sz="3200" b="1" dirty="0">
                <a:solidFill>
                  <a:schemeClr val="tx1"/>
                </a:solidFill>
                <a:latin typeface="Calibri" panose="020F0502020204030204"/>
              </a:rPr>
              <a:t>1.</a:t>
            </a:r>
            <a:r>
              <a:rPr lang="zh-CN" altLang="en-US" sz="3200" b="1" dirty="0">
                <a:solidFill>
                  <a:schemeClr val="tx1"/>
                </a:solidFill>
                <a:latin typeface="Calibri" panose="020F0502020204030204"/>
              </a:rPr>
              <a:t>熟练掌握</a:t>
            </a:r>
            <a:r>
              <a:rPr lang="zh-CN" altLang="en-US" sz="3200" b="1" dirty="0" smtClean="0">
                <a:solidFill>
                  <a:schemeClr val="tx1"/>
                </a:solidFill>
                <a:latin typeface="Calibri" panose="020F0502020204030204"/>
              </a:rPr>
              <a:t>全等三角形</a:t>
            </a:r>
            <a:r>
              <a:rPr lang="zh-CN" altLang="en-US" sz="3200" b="1" dirty="0" smtClean="0">
                <a:latin typeface="Calibri" panose="020F0502020204030204"/>
              </a:rPr>
              <a:t>定义，</a:t>
            </a:r>
            <a:r>
              <a:rPr lang="zh-CN" altLang="en-US" sz="3200" b="1" dirty="0" smtClean="0">
                <a:solidFill>
                  <a:schemeClr val="tx1"/>
                </a:solidFill>
                <a:latin typeface="Calibri" panose="020F0502020204030204"/>
              </a:rPr>
              <a:t>性质</a:t>
            </a:r>
            <a:r>
              <a:rPr lang="zh-CN" altLang="en-US" sz="3200" b="1" dirty="0">
                <a:solidFill>
                  <a:schemeClr val="tx1"/>
                </a:solidFill>
                <a:latin typeface="Calibri" panose="020F0502020204030204"/>
              </a:rPr>
              <a:t>及判定</a:t>
            </a:r>
            <a:r>
              <a:rPr lang="zh-CN" altLang="en-US" sz="3200" b="1" dirty="0" smtClean="0">
                <a:solidFill>
                  <a:schemeClr val="tx1"/>
                </a:solidFill>
                <a:latin typeface="Calibri" panose="020F0502020204030204"/>
              </a:rPr>
              <a:t>方法</a:t>
            </a:r>
            <a:endParaRPr lang="zh-CN" altLang="en-US" sz="3200" b="1" dirty="0">
              <a:solidFill>
                <a:schemeClr val="tx1"/>
              </a:solidFill>
              <a:latin typeface="Calibri" panose="020F0502020204030204"/>
            </a:endParaRPr>
          </a:p>
          <a:p>
            <a:pPr fontAlgn="auto">
              <a:lnSpc>
                <a:spcPts val="7060"/>
              </a:lnSpc>
            </a:pPr>
            <a:r>
              <a:rPr lang="en-US" altLang="zh-CN" sz="3200" b="1" dirty="0">
                <a:solidFill>
                  <a:schemeClr val="tx1"/>
                </a:solidFill>
                <a:latin typeface="Calibri" panose="020F0502020204030204"/>
              </a:rPr>
              <a:t>2.</a:t>
            </a:r>
            <a:r>
              <a:rPr lang="zh-CN" altLang="en-US" sz="3200" b="1" dirty="0">
                <a:solidFill>
                  <a:schemeClr val="tx1"/>
                </a:solidFill>
                <a:latin typeface="Calibri" panose="020F0502020204030204"/>
              </a:rPr>
              <a:t>掌握全等三角形中常见的基本</a:t>
            </a:r>
            <a:r>
              <a:rPr lang="zh-CN" altLang="en-US" sz="3200" b="1" dirty="0" smtClean="0">
                <a:solidFill>
                  <a:schemeClr val="tx1"/>
                </a:solidFill>
                <a:latin typeface="Calibri" panose="020F0502020204030204"/>
              </a:rPr>
              <a:t>图形</a:t>
            </a:r>
            <a:r>
              <a:rPr lang="zh-CN" altLang="en-US" sz="3200" b="1" dirty="0" smtClean="0">
                <a:latin typeface="Calibri" panose="020F0502020204030204"/>
              </a:rPr>
              <a:t>（模型）</a:t>
            </a:r>
            <a:endParaRPr lang="zh-CN" altLang="en-US" sz="3200" b="1" dirty="0">
              <a:solidFill>
                <a:schemeClr val="tx1"/>
              </a:solidFill>
              <a:latin typeface="Calibri" panose="020F0502020204030204"/>
            </a:endParaRPr>
          </a:p>
        </p:txBody>
      </p:sp>
      <p:sp>
        <p:nvSpPr>
          <p:cNvPr id="7" name="文本框 23"/>
          <p:cNvSpPr txBox="1"/>
          <p:nvPr/>
        </p:nvSpPr>
        <p:spPr>
          <a:xfrm>
            <a:off x="2148356" y="1744345"/>
            <a:ext cx="654240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微软雅黑" panose="020B0503020204020204" charset="-122"/>
                <a:ea typeface="微软雅黑" panose="020B0503020204020204" charset="-122"/>
              </a:rPr>
              <a:t>全</a:t>
            </a:r>
            <a:r>
              <a:rPr lang="en-US" altLang="zh-CN" sz="4800" b="1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4800" b="1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微软雅黑" panose="020B0503020204020204" charset="-122"/>
                <a:ea typeface="微软雅黑" panose="020B0503020204020204" charset="-122"/>
              </a:rPr>
              <a:t>等</a:t>
            </a:r>
            <a:r>
              <a:rPr lang="en-US" altLang="zh-CN" sz="4800" b="1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4800" b="1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微软雅黑" panose="020B0503020204020204" charset="-122"/>
                <a:ea typeface="微软雅黑" panose="020B0503020204020204" charset="-122"/>
              </a:rPr>
              <a:t>三</a:t>
            </a:r>
            <a:r>
              <a:rPr lang="en-US" altLang="zh-CN" sz="4800" b="1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4800" b="1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微软雅黑" panose="020B0503020204020204" charset="-122"/>
                <a:ea typeface="微软雅黑" panose="020B0503020204020204" charset="-122"/>
              </a:rPr>
              <a:t>角</a:t>
            </a:r>
            <a:r>
              <a:rPr lang="en-US" altLang="zh-CN" sz="4800" b="1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4800" b="1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微软雅黑" panose="020B0503020204020204" charset="-122"/>
                <a:ea typeface="微软雅黑" panose="020B0503020204020204" charset="-122"/>
              </a:rPr>
              <a:t>形</a:t>
            </a:r>
            <a:r>
              <a:rPr lang="en-US" altLang="zh-CN" sz="4800" b="1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zh-CN" sz="4800" b="1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微软雅黑" panose="020B0503020204020204" charset="-122"/>
                <a:ea typeface="微软雅黑" panose="020B0503020204020204" charset="-122"/>
              </a:rPr>
              <a:t>的</a:t>
            </a:r>
            <a:r>
              <a:rPr lang="en-US" altLang="zh-CN" sz="4800" b="1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4800" b="1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微软雅黑" panose="020B0503020204020204" charset="-122"/>
                <a:ea typeface="微软雅黑" panose="020B0503020204020204" charset="-122"/>
              </a:rPr>
              <a:t>复</a:t>
            </a:r>
            <a:r>
              <a:rPr lang="en-US" altLang="zh-CN" sz="4800" b="1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4800" b="1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微软雅黑" panose="020B0503020204020204" charset="-122"/>
                <a:ea typeface="微软雅黑" panose="020B0503020204020204" charset="-122"/>
              </a:rPr>
              <a:t>习</a:t>
            </a:r>
            <a:r>
              <a:rPr lang="en-US" altLang="zh-CN" sz="4800" b="1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endParaRPr lang="zh-CN" altLang="en-US" sz="4800" b="1" dirty="0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E6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鲜花, 植物, 餐桌, 小&#10;&#10;已生成极高可信度的说明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46" b="22659"/>
          <a:stretch>
            <a:fillRect/>
          </a:stretch>
        </p:blipFill>
        <p:spPr>
          <a:xfrm>
            <a:off x="0" y="5518150"/>
            <a:ext cx="1076997" cy="1371600"/>
          </a:xfrm>
          <a:prstGeom prst="rect">
            <a:avLst/>
          </a:prstGeom>
        </p:spPr>
      </p:pic>
      <p:pic>
        <p:nvPicPr>
          <p:cNvPr id="15" name="图片 14" descr="图片包含 鲜花, 植物, 餐桌, 小&#10;&#10;已生成极高可信度的说明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31" t="26167" b="25196"/>
          <a:stretch>
            <a:fillRect/>
          </a:stretch>
        </p:blipFill>
        <p:spPr>
          <a:xfrm flipH="1" flipV="1">
            <a:off x="11296649" y="-2"/>
            <a:ext cx="895349" cy="1072874"/>
          </a:xfrm>
          <a:prstGeom prst="rect">
            <a:avLst/>
          </a:prstGeom>
        </p:spPr>
      </p:pic>
      <p:sp>
        <p:nvSpPr>
          <p:cNvPr id="4" name="圆角矩形 3"/>
          <p:cNvSpPr/>
          <p:nvPr/>
        </p:nvSpPr>
        <p:spPr>
          <a:xfrm>
            <a:off x="342265" y="73660"/>
            <a:ext cx="1965960" cy="641985"/>
          </a:xfrm>
          <a:prstGeom prst="roundRect">
            <a:avLst/>
          </a:prstGeom>
          <a:ln>
            <a:solidFill>
              <a:srgbClr val="EA55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>
                <a:latin typeface="黑体" panose="02010609060101010101" charset="-122"/>
                <a:ea typeface="黑体" panose="02010609060101010101" charset="-122"/>
              </a:rPr>
              <a:t>典型练习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972820" y="4545330"/>
            <a:ext cx="140398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32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华文琥珀" panose="02010800040101010101" charset="-122"/>
                <a:ea typeface="华文琥珀" panose="02010800040101010101" charset="-122"/>
                <a:sym typeface="+mn-ea"/>
              </a:rPr>
              <a:t>解答：</a:t>
            </a:r>
          </a:p>
        </p:txBody>
      </p:sp>
      <p:sp>
        <p:nvSpPr>
          <p:cNvPr id="49" name="文本框 48"/>
          <p:cNvSpPr txBox="1"/>
          <p:nvPr/>
        </p:nvSpPr>
        <p:spPr>
          <a:xfrm>
            <a:off x="5591175" y="671830"/>
            <a:ext cx="5940425" cy="624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ts val="4160"/>
              </a:lnSpc>
            </a:pPr>
            <a:r>
              <a:rPr lang="en-US" altLang="zh-CN" sz="2800">
                <a:solidFill>
                  <a:srgbClr val="FF0000"/>
                </a:solidFill>
                <a:latin typeface="Calibri" panose="020F0502020204030204"/>
                <a:ea typeface="黑体" panose="02010609060101010101" charset="-122"/>
                <a:cs typeface="Cambria Math" panose="02040503050406030204" charset="0"/>
              </a:rPr>
              <a:t>①</a:t>
            </a:r>
            <a:r>
              <a:rPr lang="zh-CN" altLang="zh-CN" sz="2800">
                <a:solidFill>
                  <a:srgbClr val="FF0000"/>
                </a:solidFill>
                <a:latin typeface="Calibri" panose="020F0502020204030204"/>
                <a:ea typeface="黑体" panose="02010609060101010101" charset="-122"/>
                <a:cs typeface="Cambria Math" panose="02040503050406030204" charset="0"/>
              </a:rPr>
              <a:t>当</a:t>
            </a:r>
            <a:r>
              <a:rPr lang="zh-CN" altLang="zh-CN" sz="2800">
                <a:solidFill>
                  <a:srgbClr val="FF0000"/>
                </a:solidFill>
                <a:latin typeface="Calibri" panose="020F0502020204030204"/>
                <a:ea typeface="黑体" panose="02010609060101010101" charset="-122"/>
                <a:cs typeface="Cambria Math" panose="02040503050406030204" charset="0"/>
                <a:sym typeface="+mn-ea"/>
              </a:rPr>
              <a:t>△</a:t>
            </a:r>
            <a:r>
              <a:rPr lang="en-US" altLang="zh-CN" sz="2800">
                <a:solidFill>
                  <a:srgbClr val="FF0000"/>
                </a:solidFill>
                <a:latin typeface="Calibri" panose="020F0502020204030204"/>
                <a:ea typeface="黑体" panose="02010609060101010101" charset="-122"/>
                <a:cs typeface="Cambria Math" panose="02040503050406030204" charset="0"/>
                <a:sym typeface="+mn-ea"/>
              </a:rPr>
              <a:t>ACP</a:t>
            </a:r>
            <a:r>
              <a:rPr lang="en-US" altLang="zh-CN" sz="28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Cambria Math" panose="02040503050406030204" charset="0"/>
                <a:sym typeface="+mn-ea"/>
              </a:rPr>
              <a:t>≌</a:t>
            </a:r>
            <a:r>
              <a:rPr lang="en-US" altLang="zh-CN" sz="2800">
                <a:solidFill>
                  <a:srgbClr val="FF0000"/>
                </a:solidFill>
                <a:latin typeface="Calibri" panose="020F0502020204030204"/>
                <a:ea typeface="黑体" panose="02010609060101010101" charset="-122"/>
                <a:cs typeface="Cambria Math" panose="02040503050406030204" charset="0"/>
                <a:sym typeface="+mn-ea"/>
              </a:rPr>
              <a:t>△BPQ</a:t>
            </a:r>
            <a:r>
              <a:rPr lang="zh-CN" altLang="en-US" sz="2800">
                <a:solidFill>
                  <a:srgbClr val="FF0000"/>
                </a:solidFill>
                <a:latin typeface="Calibri" panose="020F0502020204030204"/>
                <a:ea typeface="黑体" panose="02010609060101010101" charset="-122"/>
                <a:cs typeface="Cambria Math" panose="02040503050406030204" charset="0"/>
                <a:sym typeface="+mn-ea"/>
              </a:rPr>
              <a:t>时；</a:t>
            </a:r>
            <a:r>
              <a:rPr lang="en-US" altLang="zh-CN" sz="280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Calibri" panose="020F0502020204030204"/>
                <a:ea typeface="黑体" panose="02010609060101010101" charset="-122"/>
                <a:cs typeface="Cambria Math" panose="02040503050406030204" charset="0"/>
              </a:rPr>
              <a:t>AC=BP,AP=BQ</a:t>
            </a:r>
            <a:endParaRPr lang="zh-CN" altLang="en-US" sz="280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Calibri" panose="020F0502020204030204"/>
              <a:ea typeface="黑体" panose="02010609060101010101" charset="-122"/>
              <a:cs typeface="Cambria Math" panose="0204050305040603020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560705" y="820420"/>
            <a:ext cx="3919855" cy="3604260"/>
            <a:chOff x="2644" y="4624"/>
            <a:chExt cx="6173" cy="5676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644" y="4624"/>
              <a:ext cx="5762" cy="5537"/>
            </a:xfrm>
            <a:prstGeom prst="rect">
              <a:avLst/>
            </a:prstGeom>
          </p:spPr>
        </p:pic>
        <p:grpSp>
          <p:nvGrpSpPr>
            <p:cNvPr id="14" name="组合 13"/>
            <p:cNvGrpSpPr/>
            <p:nvPr/>
          </p:nvGrpSpPr>
          <p:grpSpPr>
            <a:xfrm>
              <a:off x="3351" y="5934"/>
              <a:ext cx="5467" cy="4367"/>
              <a:chOff x="3351" y="5934"/>
              <a:chExt cx="5467" cy="4367"/>
            </a:xfrm>
          </p:grpSpPr>
          <p:cxnSp>
            <p:nvCxnSpPr>
              <p:cNvPr id="7" name="直接连接符 6"/>
              <p:cNvCxnSpPr/>
              <p:nvPr/>
            </p:nvCxnSpPr>
            <p:spPr>
              <a:xfrm>
                <a:off x="3351" y="7942"/>
                <a:ext cx="2981" cy="1375"/>
              </a:xfrm>
              <a:prstGeom prst="line">
                <a:avLst/>
              </a:prstGeom>
              <a:ln w="31750" cmpd="sng">
                <a:solidFill>
                  <a:srgbClr val="EA555C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直接连接符 7"/>
              <p:cNvCxnSpPr/>
              <p:nvPr/>
            </p:nvCxnSpPr>
            <p:spPr>
              <a:xfrm flipV="1">
                <a:off x="6332" y="6506"/>
                <a:ext cx="1313" cy="2811"/>
              </a:xfrm>
              <a:prstGeom prst="line">
                <a:avLst/>
              </a:prstGeom>
              <a:ln w="31750" cmpd="sng">
                <a:solidFill>
                  <a:srgbClr val="EA555C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" name="文本框 8"/>
              <p:cNvSpPr txBox="1"/>
              <p:nvPr/>
            </p:nvSpPr>
            <p:spPr>
              <a:xfrm>
                <a:off x="7800" y="5934"/>
                <a:ext cx="1019" cy="9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auto">
                  <a:lnSpc>
                    <a:spcPts val="4160"/>
                  </a:lnSpc>
                </a:pPr>
                <a:r>
                  <a:rPr lang="en-US" altLang="zh-CN" sz="2800">
                    <a:solidFill>
                      <a:schemeClr val="tx1"/>
                    </a:solidFill>
                    <a:latin typeface="Calibri" panose="020F0502020204030204"/>
                  </a:rPr>
                  <a:t>Q</a:t>
                </a:r>
              </a:p>
            </p:txBody>
          </p:sp>
          <p:sp>
            <p:nvSpPr>
              <p:cNvPr id="10" name="文本框 9"/>
              <p:cNvSpPr txBox="1"/>
              <p:nvPr/>
            </p:nvSpPr>
            <p:spPr>
              <a:xfrm>
                <a:off x="6039" y="9317"/>
                <a:ext cx="1019" cy="9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auto">
                  <a:lnSpc>
                    <a:spcPts val="4160"/>
                  </a:lnSpc>
                </a:pPr>
                <a:r>
                  <a:rPr lang="en-US" altLang="zh-CN" sz="2800">
                    <a:solidFill>
                      <a:schemeClr val="tx1"/>
                    </a:solidFill>
                    <a:latin typeface="Calibri" panose="020F0502020204030204"/>
                  </a:rPr>
                  <a:t>P</a:t>
                </a:r>
              </a:p>
            </p:txBody>
          </p:sp>
        </p:grpSp>
      </p:grpSp>
      <p:sp>
        <p:nvSpPr>
          <p:cNvPr id="11" name="文本框 10"/>
          <p:cNvSpPr txBox="1"/>
          <p:nvPr/>
        </p:nvSpPr>
        <p:spPr>
          <a:xfrm>
            <a:off x="5659755" y="2516505"/>
            <a:ext cx="5910580" cy="624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ts val="4160"/>
              </a:lnSpc>
            </a:pPr>
            <a:r>
              <a:rPr lang="en-US" altLang="zh-CN" sz="2800">
                <a:solidFill>
                  <a:srgbClr val="FF0000"/>
                </a:solidFill>
                <a:latin typeface="Calibri" panose="020F0502020204030204"/>
                <a:ea typeface="黑体" panose="02010609060101010101" charset="-122"/>
                <a:cs typeface="Cambria Math" panose="02040503050406030204" charset="0"/>
              </a:rPr>
              <a:t>②</a:t>
            </a:r>
            <a:r>
              <a:rPr lang="zh-CN" altLang="zh-CN" sz="2800">
                <a:solidFill>
                  <a:srgbClr val="FF0000"/>
                </a:solidFill>
                <a:latin typeface="Calibri" panose="020F0502020204030204"/>
                <a:ea typeface="黑体" panose="02010609060101010101" charset="-122"/>
                <a:cs typeface="Cambria Math" panose="02040503050406030204" charset="0"/>
              </a:rPr>
              <a:t>当</a:t>
            </a:r>
            <a:r>
              <a:rPr lang="zh-CN" altLang="zh-CN" sz="2800">
                <a:solidFill>
                  <a:srgbClr val="FF0000"/>
                </a:solidFill>
                <a:latin typeface="Calibri" panose="020F0502020204030204"/>
                <a:ea typeface="黑体" panose="02010609060101010101" charset="-122"/>
                <a:cs typeface="Cambria Math" panose="02040503050406030204" charset="0"/>
                <a:sym typeface="+mn-ea"/>
              </a:rPr>
              <a:t>△</a:t>
            </a:r>
            <a:r>
              <a:rPr lang="en-US" altLang="zh-CN" sz="2800">
                <a:solidFill>
                  <a:srgbClr val="FF0000"/>
                </a:solidFill>
                <a:latin typeface="Calibri" panose="020F0502020204030204"/>
                <a:ea typeface="黑体" panose="02010609060101010101" charset="-122"/>
                <a:cs typeface="Cambria Math" panose="02040503050406030204" charset="0"/>
                <a:sym typeface="+mn-ea"/>
              </a:rPr>
              <a:t>ACP</a:t>
            </a:r>
            <a:r>
              <a:rPr lang="en-US" altLang="zh-CN" sz="28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Cambria Math" panose="02040503050406030204" charset="0"/>
                <a:sym typeface="+mn-ea"/>
              </a:rPr>
              <a:t>≌</a:t>
            </a:r>
            <a:r>
              <a:rPr lang="en-US" altLang="zh-CN" sz="2800">
                <a:solidFill>
                  <a:srgbClr val="FF0000"/>
                </a:solidFill>
                <a:latin typeface="Calibri" panose="020F0502020204030204"/>
                <a:ea typeface="黑体" panose="02010609060101010101" charset="-122"/>
                <a:cs typeface="Cambria Math" panose="02040503050406030204" charset="0"/>
                <a:sym typeface="+mn-ea"/>
              </a:rPr>
              <a:t>△BPQ</a:t>
            </a:r>
            <a:r>
              <a:rPr lang="zh-CN" altLang="en-US" sz="2800">
                <a:solidFill>
                  <a:srgbClr val="FF0000"/>
                </a:solidFill>
                <a:latin typeface="Calibri" panose="020F0502020204030204"/>
                <a:ea typeface="黑体" panose="02010609060101010101" charset="-122"/>
                <a:cs typeface="Cambria Math" panose="02040503050406030204" charset="0"/>
                <a:sym typeface="+mn-ea"/>
              </a:rPr>
              <a:t>时，</a:t>
            </a:r>
            <a:r>
              <a:rPr lang="en-US" altLang="zh-CN" sz="280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Calibri" panose="020F0502020204030204"/>
                <a:ea typeface="黑体" panose="02010609060101010101" charset="-122"/>
                <a:cs typeface="Cambria Math" panose="02040503050406030204" charset="0"/>
              </a:rPr>
              <a:t>AC=BP,AP=BQ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850265" y="5128895"/>
            <a:ext cx="4379595" cy="1691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ts val="4160"/>
              </a:lnSpc>
            </a:pPr>
            <a:r>
              <a:rPr lang="zh-CN" altLang="zh-CN" sz="280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Calibri" panose="020F0502020204030204"/>
                <a:ea typeface="黑体" panose="02010609060101010101" charset="-122"/>
                <a:cs typeface="Cambria Math" panose="02040503050406030204" charset="0"/>
              </a:rPr>
              <a:t>设运动</a:t>
            </a:r>
            <a:r>
              <a:rPr lang="en-US" altLang="zh-CN" sz="280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Calibri" panose="020F0502020204030204"/>
                <a:ea typeface="黑体" panose="02010609060101010101" charset="-122"/>
                <a:cs typeface="Cambria Math" panose="02040503050406030204" charset="0"/>
              </a:rPr>
              <a:t>x</a:t>
            </a:r>
            <a:r>
              <a:rPr lang="zh-CN" altLang="zh-CN" sz="280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Calibri" panose="020F0502020204030204"/>
                <a:ea typeface="黑体" panose="02010609060101010101" charset="-122"/>
                <a:cs typeface="Cambria Math" panose="02040503050406030204" charset="0"/>
              </a:rPr>
              <a:t>分钟后，△</a:t>
            </a:r>
            <a:r>
              <a:rPr lang="en-US" altLang="zh-CN" sz="280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Calibri" panose="020F0502020204030204"/>
                <a:ea typeface="黑体" panose="02010609060101010101" charset="-122"/>
                <a:cs typeface="Cambria Math" panose="02040503050406030204" charset="0"/>
              </a:rPr>
              <a:t>CAP</a:t>
            </a:r>
            <a:r>
              <a:rPr lang="zh-CN" altLang="en-US" sz="280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Calibri" panose="020F0502020204030204"/>
                <a:ea typeface="黑体" panose="02010609060101010101" charset="-122"/>
                <a:cs typeface="Cambria Math" panose="02040503050406030204" charset="0"/>
              </a:rPr>
              <a:t>与△</a:t>
            </a:r>
            <a:r>
              <a:rPr lang="en-US" altLang="zh-CN" sz="280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Calibri" panose="020F0502020204030204"/>
                <a:ea typeface="黑体" panose="02010609060101010101" charset="-122"/>
                <a:cs typeface="Cambria Math" panose="02040503050406030204" charset="0"/>
              </a:rPr>
              <a:t>PQB</a:t>
            </a:r>
            <a:r>
              <a:rPr lang="zh-CN" altLang="en-US" sz="280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Calibri" panose="020F0502020204030204"/>
                <a:ea typeface="黑体" panose="02010609060101010101" charset="-122"/>
                <a:cs typeface="Cambria Math" panose="02040503050406030204" charset="0"/>
              </a:rPr>
              <a:t>全等，此时</a:t>
            </a:r>
            <a:r>
              <a:rPr lang="en-US" altLang="zh-CN" sz="280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Calibri" panose="020F0502020204030204"/>
                <a:ea typeface="黑体" panose="02010609060101010101" charset="-122"/>
                <a:cs typeface="Cambria Math" panose="02040503050406030204" charset="0"/>
              </a:rPr>
              <a:t>BP=x,AP=12-x,BQ=2x.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560705" y="3051175"/>
            <a:ext cx="520065" cy="624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ts val="4160"/>
              </a:lnSpc>
            </a:pPr>
            <a:r>
              <a:rPr lang="en-US" altLang="zh-CN" sz="2800">
                <a:solidFill>
                  <a:srgbClr val="FF0000"/>
                </a:solidFill>
                <a:latin typeface="Calibri" panose="020F0502020204030204"/>
              </a:rPr>
              <a:t>4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3216275" y="3711575"/>
            <a:ext cx="520065" cy="624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ts val="4160"/>
              </a:lnSpc>
            </a:pPr>
            <a:r>
              <a:rPr lang="en-US" altLang="zh-CN" sz="2800">
                <a:solidFill>
                  <a:srgbClr val="FF0000"/>
                </a:solidFill>
                <a:latin typeface="Calibri" panose="020F0502020204030204"/>
              </a:rPr>
              <a:t>x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3834765" y="2595245"/>
            <a:ext cx="520065" cy="624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ts val="4160"/>
              </a:lnSpc>
            </a:pPr>
            <a:r>
              <a:rPr lang="en-US" altLang="zh-CN" sz="2800">
                <a:solidFill>
                  <a:srgbClr val="FF0000"/>
                </a:solidFill>
                <a:latin typeface="Calibri" panose="020F0502020204030204"/>
              </a:rPr>
              <a:t>2x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1435100" y="3711575"/>
            <a:ext cx="941705" cy="624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ts val="4160"/>
              </a:lnSpc>
            </a:pPr>
            <a:r>
              <a:rPr lang="en-US" altLang="zh-CN" sz="2800">
                <a:solidFill>
                  <a:srgbClr val="FF0000"/>
                </a:solidFill>
                <a:latin typeface="Calibri" panose="020F0502020204030204"/>
              </a:rPr>
              <a:t>12-x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7140575" y="1296670"/>
            <a:ext cx="1144270" cy="624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ts val="4160"/>
              </a:lnSpc>
            </a:pPr>
            <a:r>
              <a:rPr lang="zh-CN" altLang="en-US" sz="280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Calibri" panose="020F0502020204030204"/>
                <a:ea typeface="黑体" panose="02010609060101010101" charset="-122"/>
                <a:cs typeface="Cambria Math" panose="02040503050406030204" charset="0"/>
              </a:rPr>
              <a:t>即</a:t>
            </a:r>
            <a:r>
              <a:rPr lang="en-US" altLang="zh-CN" sz="280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Calibri" panose="020F0502020204030204"/>
                <a:ea typeface="黑体" panose="02010609060101010101" charset="-122"/>
                <a:cs typeface="Cambria Math" panose="02040503050406030204" charset="0"/>
              </a:rPr>
              <a:t>x=4</a:t>
            </a:r>
            <a:endParaRPr lang="zh-CN" altLang="en-US" sz="280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Calibri" panose="020F0502020204030204"/>
              <a:ea typeface="黑体" panose="02010609060101010101" charset="-122"/>
              <a:cs typeface="Cambria Math" panose="02040503050406030204" charset="0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5659755" y="1891665"/>
            <a:ext cx="3851275" cy="624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ts val="4160"/>
              </a:lnSpc>
            </a:pPr>
            <a:r>
              <a:rPr lang="zh-CN" altLang="en-US" sz="280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Calibri" panose="020F0502020204030204"/>
                <a:ea typeface="黑体" panose="02010609060101010101" charset="-122"/>
                <a:cs typeface="Cambria Math" panose="02040503050406030204" charset="0"/>
              </a:rPr>
              <a:t>此时</a:t>
            </a:r>
            <a:r>
              <a:rPr lang="en-US" altLang="zh-CN" sz="280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Calibri" panose="020F0502020204030204"/>
                <a:ea typeface="黑体" panose="02010609060101010101" charset="-122"/>
                <a:cs typeface="Cambria Math" panose="02040503050406030204" charset="0"/>
              </a:rPr>
              <a:t>AC=BP=2,AP=BQ=8.</a:t>
            </a:r>
            <a:endParaRPr lang="zh-CN" altLang="en-US" sz="280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Calibri" panose="020F0502020204030204"/>
              <a:ea typeface="黑体" panose="02010609060101010101" charset="-122"/>
              <a:cs typeface="Cambria Math" panose="02040503050406030204" charset="0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7140575" y="3164205"/>
            <a:ext cx="1409065" cy="624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ts val="4160"/>
              </a:lnSpc>
            </a:pPr>
            <a:r>
              <a:rPr lang="zh-CN" altLang="en-US" sz="280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Calibri" panose="020F0502020204030204"/>
                <a:ea typeface="黑体" panose="02010609060101010101" charset="-122"/>
                <a:cs typeface="Cambria Math" panose="02040503050406030204" charset="0"/>
              </a:rPr>
              <a:t>即</a:t>
            </a:r>
            <a:r>
              <a:rPr lang="en-US" altLang="zh-CN" sz="280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Calibri" panose="020F0502020204030204"/>
                <a:ea typeface="黑体" panose="02010609060101010101" charset="-122"/>
                <a:cs typeface="Cambria Math" panose="02040503050406030204" charset="0"/>
              </a:rPr>
              <a:t>2x=4</a:t>
            </a:r>
            <a:endParaRPr lang="zh-CN" altLang="en-US" sz="280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Calibri" panose="020F0502020204030204"/>
              <a:ea typeface="黑体" panose="02010609060101010101" charset="-122"/>
              <a:cs typeface="Cambria Math" panose="02040503050406030204" charset="0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8549640" y="3163570"/>
            <a:ext cx="1634490" cy="624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ts val="4160"/>
              </a:lnSpc>
            </a:pPr>
            <a:r>
              <a:rPr lang="zh-CN" altLang="en-US" sz="280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Calibri" panose="020F0502020204030204"/>
                <a:ea typeface="黑体" panose="02010609060101010101" charset="-122"/>
                <a:cs typeface="Cambria Math" panose="02040503050406030204" charset="0"/>
              </a:rPr>
              <a:t>解得</a:t>
            </a:r>
            <a:r>
              <a:rPr lang="en-US" altLang="zh-CN" sz="280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Calibri" panose="020F0502020204030204"/>
                <a:ea typeface="黑体" panose="02010609060101010101" charset="-122"/>
                <a:cs typeface="Cambria Math" panose="02040503050406030204" charset="0"/>
              </a:rPr>
              <a:t>x=2</a:t>
            </a:r>
            <a:endParaRPr lang="zh-CN" altLang="en-US" sz="280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Calibri" panose="020F0502020204030204"/>
              <a:ea typeface="黑体" panose="02010609060101010101" charset="-122"/>
              <a:cs typeface="Cambria Math" panose="02040503050406030204" charset="0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5659755" y="3736340"/>
            <a:ext cx="5479415" cy="1158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ts val="4160"/>
              </a:lnSpc>
            </a:pPr>
            <a:r>
              <a:rPr lang="zh-CN" altLang="en-US" sz="280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Calibri" panose="020F0502020204030204"/>
                <a:ea typeface="黑体" panose="02010609060101010101" charset="-122"/>
                <a:cs typeface="Cambria Math" panose="02040503050406030204" charset="0"/>
              </a:rPr>
              <a:t>此时</a:t>
            </a:r>
            <a:r>
              <a:rPr lang="en-US" altLang="zh-CN" sz="280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Calibri" panose="020F0502020204030204"/>
                <a:ea typeface="黑体" panose="02010609060101010101" charset="-122"/>
                <a:cs typeface="Cambria Math" panose="02040503050406030204" charset="0"/>
              </a:rPr>
              <a:t>AP=10</a:t>
            </a:r>
            <a:r>
              <a:rPr lang="zh-CN" altLang="en-US" sz="280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Calibri" panose="020F0502020204030204"/>
                <a:ea typeface="黑体" panose="02010609060101010101" charset="-122"/>
                <a:cs typeface="Cambria Math" panose="02040503050406030204" charset="0"/>
              </a:rPr>
              <a:t>，</a:t>
            </a:r>
            <a:r>
              <a:rPr lang="en-US" altLang="zh-CN" sz="280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Calibri" panose="020F0502020204030204"/>
                <a:ea typeface="黑体" panose="02010609060101010101" charset="-122"/>
                <a:cs typeface="Cambria Math" panose="02040503050406030204" charset="0"/>
              </a:rPr>
              <a:t>BP=2</a:t>
            </a:r>
            <a:r>
              <a:rPr lang="zh-CN" altLang="en-US" sz="280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Calibri" panose="020F0502020204030204"/>
                <a:ea typeface="黑体" panose="02010609060101010101" charset="-122"/>
                <a:cs typeface="Cambria Math" panose="02040503050406030204" charset="0"/>
              </a:rPr>
              <a:t>，</a:t>
            </a:r>
            <a:r>
              <a:rPr lang="en-US" altLang="zh-CN" sz="280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Calibri" panose="020F0502020204030204"/>
                <a:ea typeface="黑体" panose="02010609060101010101" charset="-122"/>
                <a:cs typeface="Cambria Math" panose="02040503050406030204" charset="0"/>
              </a:rPr>
              <a:t>AP≠BP.</a:t>
            </a:r>
            <a:r>
              <a:rPr lang="zh-CN" altLang="en-US" sz="280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Calibri" panose="020F0502020204030204"/>
                <a:ea typeface="黑体" panose="02010609060101010101" charset="-122"/>
                <a:cs typeface="Cambria Math" panose="02040503050406030204" charset="0"/>
              </a:rPr>
              <a:t>此种情况不成立</a:t>
            </a:r>
            <a:r>
              <a:rPr lang="en-US" altLang="zh-CN" sz="280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Calibri" panose="020F0502020204030204"/>
                <a:ea typeface="黑体" panose="02010609060101010101" charset="-122"/>
                <a:cs typeface="Cambria Math" panose="02040503050406030204" charset="0"/>
              </a:rPr>
              <a:t>.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5591175" y="4894580"/>
            <a:ext cx="6242685" cy="624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ts val="4160"/>
              </a:lnSpc>
            </a:pPr>
            <a:r>
              <a:rPr lang="zh-CN" altLang="zh-CN" sz="2800">
                <a:solidFill>
                  <a:srgbClr val="FF0000"/>
                </a:solidFill>
                <a:latin typeface="Calibri" panose="020F0502020204030204"/>
                <a:ea typeface="黑体" panose="02010609060101010101" charset="-122"/>
                <a:cs typeface="Cambria Math" panose="02040503050406030204" charset="0"/>
              </a:rPr>
              <a:t>∴运动</a:t>
            </a:r>
            <a:r>
              <a:rPr lang="en-US" altLang="zh-CN" sz="2800">
                <a:solidFill>
                  <a:srgbClr val="FF0000"/>
                </a:solidFill>
                <a:latin typeface="Calibri" panose="020F0502020204030204"/>
                <a:ea typeface="黑体" panose="02010609060101010101" charset="-122"/>
                <a:cs typeface="Cambria Math" panose="02040503050406030204" charset="0"/>
              </a:rPr>
              <a:t>4</a:t>
            </a:r>
            <a:r>
              <a:rPr lang="zh-CN" altLang="zh-CN" sz="2800">
                <a:solidFill>
                  <a:srgbClr val="FF0000"/>
                </a:solidFill>
                <a:latin typeface="Calibri" panose="020F0502020204030204"/>
                <a:ea typeface="黑体" panose="02010609060101010101" charset="-122"/>
                <a:cs typeface="Cambria Math" panose="02040503050406030204" charset="0"/>
              </a:rPr>
              <a:t>分钟后，△</a:t>
            </a:r>
            <a:r>
              <a:rPr lang="en-US" altLang="zh-CN" sz="2800">
                <a:solidFill>
                  <a:srgbClr val="FF0000"/>
                </a:solidFill>
                <a:latin typeface="Calibri" panose="020F0502020204030204"/>
                <a:ea typeface="黑体" panose="02010609060101010101" charset="-122"/>
                <a:cs typeface="Cambria Math" panose="02040503050406030204" charset="0"/>
              </a:rPr>
              <a:t>CAP</a:t>
            </a:r>
            <a:r>
              <a:rPr lang="zh-CN" altLang="en-US" sz="2800">
                <a:solidFill>
                  <a:srgbClr val="FF0000"/>
                </a:solidFill>
                <a:latin typeface="Calibri" panose="020F0502020204030204"/>
                <a:ea typeface="黑体" panose="02010609060101010101" charset="-122"/>
                <a:cs typeface="Cambria Math" panose="02040503050406030204" charset="0"/>
              </a:rPr>
              <a:t>与△</a:t>
            </a:r>
            <a:r>
              <a:rPr lang="en-US" altLang="zh-CN" sz="2800">
                <a:solidFill>
                  <a:srgbClr val="FF0000"/>
                </a:solidFill>
                <a:latin typeface="Calibri" panose="020F0502020204030204"/>
                <a:ea typeface="黑体" panose="02010609060101010101" charset="-122"/>
                <a:cs typeface="Cambria Math" panose="02040503050406030204" charset="0"/>
              </a:rPr>
              <a:t>PQB</a:t>
            </a:r>
            <a:r>
              <a:rPr lang="zh-CN" altLang="en-US" sz="2800">
                <a:solidFill>
                  <a:srgbClr val="FF0000"/>
                </a:solidFill>
                <a:latin typeface="Calibri" panose="020F0502020204030204"/>
                <a:ea typeface="黑体" panose="02010609060101010101" charset="-122"/>
                <a:cs typeface="Cambria Math" panose="02040503050406030204" charset="0"/>
              </a:rPr>
              <a:t>全等</a:t>
            </a:r>
            <a:r>
              <a:rPr lang="en-US" altLang="zh-CN" sz="2800">
                <a:solidFill>
                  <a:srgbClr val="FF0000"/>
                </a:solidFill>
                <a:latin typeface="Calibri" panose="020F0502020204030204"/>
                <a:ea typeface="黑体" panose="02010609060101010101" charset="-122"/>
                <a:cs typeface="Cambria Math" panose="02040503050406030204" charset="0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49" grpId="0"/>
      <p:bldP spid="11" grpId="0"/>
      <p:bldP spid="12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E6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鲜花, 植物, 餐桌, 小&#10;&#10;已生成极高可信度的说明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46" b="22659"/>
          <a:stretch>
            <a:fillRect/>
          </a:stretch>
        </p:blipFill>
        <p:spPr>
          <a:xfrm>
            <a:off x="0" y="5518150"/>
            <a:ext cx="1076997" cy="1371600"/>
          </a:xfrm>
          <a:prstGeom prst="rect">
            <a:avLst/>
          </a:prstGeom>
        </p:spPr>
      </p:pic>
      <p:pic>
        <p:nvPicPr>
          <p:cNvPr id="15" name="图片 14" descr="图片包含 鲜花, 植物, 餐桌, 小&#10;&#10;已生成极高可信度的说明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31" t="26167" b="25196"/>
          <a:stretch>
            <a:fillRect/>
          </a:stretch>
        </p:blipFill>
        <p:spPr>
          <a:xfrm flipH="1" flipV="1">
            <a:off x="11296649" y="-2"/>
            <a:ext cx="895349" cy="1072874"/>
          </a:xfrm>
          <a:prstGeom prst="rect">
            <a:avLst/>
          </a:prstGeom>
        </p:spPr>
      </p:pic>
      <p:sp>
        <p:nvSpPr>
          <p:cNvPr id="4" name="圆角矩形 3"/>
          <p:cNvSpPr/>
          <p:nvPr/>
        </p:nvSpPr>
        <p:spPr>
          <a:xfrm>
            <a:off x="342265" y="73660"/>
            <a:ext cx="1965960" cy="641985"/>
          </a:xfrm>
          <a:prstGeom prst="roundRect">
            <a:avLst/>
          </a:prstGeom>
          <a:ln>
            <a:solidFill>
              <a:srgbClr val="EA55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>
                <a:latin typeface="黑体" panose="02010609060101010101" charset="-122"/>
                <a:ea typeface="黑体" panose="02010609060101010101" charset="-122"/>
              </a:rPr>
              <a:t>典型练习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4619625" y="820420"/>
            <a:ext cx="140398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32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华文琥珀" panose="02010800040101010101" charset="-122"/>
                <a:ea typeface="华文琥珀" panose="02010800040101010101" charset="-122"/>
                <a:sym typeface="+mn-ea"/>
              </a:rPr>
              <a:t>思考：</a:t>
            </a:r>
          </a:p>
        </p:txBody>
      </p:sp>
      <p:sp>
        <p:nvSpPr>
          <p:cNvPr id="49" name="文本框 48"/>
          <p:cNvSpPr txBox="1"/>
          <p:nvPr/>
        </p:nvSpPr>
        <p:spPr>
          <a:xfrm>
            <a:off x="5278120" y="1463675"/>
            <a:ext cx="6774180" cy="1158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ts val="4160"/>
              </a:lnSpc>
            </a:pPr>
            <a:r>
              <a:rPr lang="zh-CN" altLang="zh-CN" sz="2800">
                <a:solidFill>
                  <a:srgbClr val="FF0000"/>
                </a:solidFill>
                <a:latin typeface="Calibri" panose="020F0502020204030204"/>
                <a:ea typeface="黑体" panose="02010609060101010101" charset="-122"/>
                <a:cs typeface="Cambria Math" panose="02040503050406030204" charset="0"/>
              </a:rPr>
              <a:t>如图，当</a:t>
            </a:r>
            <a:r>
              <a:rPr lang="zh-CN" altLang="zh-CN" sz="2800">
                <a:solidFill>
                  <a:srgbClr val="FF0000"/>
                </a:solidFill>
                <a:latin typeface="Calibri" panose="020F0502020204030204"/>
                <a:ea typeface="黑体" panose="02010609060101010101" charset="-122"/>
                <a:cs typeface="Cambria Math" panose="02040503050406030204" charset="0"/>
                <a:sym typeface="+mn-ea"/>
              </a:rPr>
              <a:t>△</a:t>
            </a:r>
            <a:r>
              <a:rPr lang="en-US" altLang="zh-CN" sz="2800">
                <a:solidFill>
                  <a:srgbClr val="FF0000"/>
                </a:solidFill>
                <a:latin typeface="Calibri" panose="020F0502020204030204"/>
                <a:ea typeface="黑体" panose="02010609060101010101" charset="-122"/>
                <a:cs typeface="Cambria Math" panose="02040503050406030204" charset="0"/>
                <a:sym typeface="+mn-ea"/>
              </a:rPr>
              <a:t>ACP</a:t>
            </a:r>
            <a:r>
              <a:rPr lang="en-US" altLang="zh-CN" sz="28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Cambria Math" panose="02040503050406030204" charset="0"/>
                <a:sym typeface="+mn-ea"/>
              </a:rPr>
              <a:t>≌</a:t>
            </a:r>
            <a:r>
              <a:rPr lang="en-US" altLang="zh-CN" sz="2800">
                <a:solidFill>
                  <a:srgbClr val="FF0000"/>
                </a:solidFill>
                <a:latin typeface="Calibri" panose="020F0502020204030204"/>
                <a:ea typeface="黑体" panose="02010609060101010101" charset="-122"/>
                <a:cs typeface="Cambria Math" panose="02040503050406030204" charset="0"/>
                <a:sym typeface="+mn-ea"/>
              </a:rPr>
              <a:t>△BPQ</a:t>
            </a:r>
            <a:r>
              <a:rPr lang="zh-CN" altLang="en-US" sz="2800">
                <a:solidFill>
                  <a:srgbClr val="FF0000"/>
                </a:solidFill>
                <a:latin typeface="Calibri" panose="020F0502020204030204"/>
                <a:ea typeface="黑体" panose="02010609060101010101" charset="-122"/>
                <a:cs typeface="Cambria Math" panose="02040503050406030204" charset="0"/>
                <a:sym typeface="+mn-ea"/>
              </a:rPr>
              <a:t>时；</a:t>
            </a:r>
            <a:r>
              <a:rPr lang="en-US" altLang="zh-CN" sz="2800">
                <a:solidFill>
                  <a:srgbClr val="FF0000"/>
                </a:solidFill>
                <a:latin typeface="Calibri" panose="020F0502020204030204"/>
                <a:ea typeface="黑体" panose="02010609060101010101" charset="-122"/>
                <a:cs typeface="Cambria Math" panose="02040503050406030204" charset="0"/>
                <a:sym typeface="+mn-ea"/>
              </a:rPr>
              <a:t>CP</a:t>
            </a:r>
            <a:r>
              <a:rPr lang="zh-CN" altLang="en-US" sz="2800">
                <a:solidFill>
                  <a:srgbClr val="FF0000"/>
                </a:solidFill>
                <a:latin typeface="Calibri" panose="020F0502020204030204"/>
                <a:ea typeface="黑体" panose="02010609060101010101" charset="-122"/>
                <a:cs typeface="Cambria Math" panose="02040503050406030204" charset="0"/>
                <a:sym typeface="+mn-ea"/>
              </a:rPr>
              <a:t>与</a:t>
            </a:r>
            <a:r>
              <a:rPr lang="en-US" altLang="zh-CN" sz="2800">
                <a:solidFill>
                  <a:srgbClr val="FF0000"/>
                </a:solidFill>
                <a:latin typeface="Calibri" panose="020F0502020204030204"/>
                <a:ea typeface="黑体" panose="02010609060101010101" charset="-122"/>
                <a:cs typeface="Cambria Math" panose="02040503050406030204" charset="0"/>
                <a:sym typeface="+mn-ea"/>
              </a:rPr>
              <a:t>PQ</a:t>
            </a:r>
            <a:r>
              <a:rPr lang="zh-CN" altLang="en-US" sz="2800">
                <a:solidFill>
                  <a:srgbClr val="FF0000"/>
                </a:solidFill>
                <a:latin typeface="Calibri" panose="020F0502020204030204"/>
                <a:ea typeface="黑体" panose="02010609060101010101" charset="-122"/>
                <a:cs typeface="Cambria Math" panose="02040503050406030204" charset="0"/>
                <a:sym typeface="+mn-ea"/>
              </a:rPr>
              <a:t>之间关系是怎样的？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560705" y="820420"/>
            <a:ext cx="3919855" cy="3604260"/>
            <a:chOff x="2644" y="4624"/>
            <a:chExt cx="6173" cy="5676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644" y="4624"/>
              <a:ext cx="5762" cy="5537"/>
            </a:xfrm>
            <a:prstGeom prst="rect">
              <a:avLst/>
            </a:prstGeom>
          </p:spPr>
        </p:pic>
        <p:grpSp>
          <p:nvGrpSpPr>
            <p:cNvPr id="14" name="组合 13"/>
            <p:cNvGrpSpPr/>
            <p:nvPr/>
          </p:nvGrpSpPr>
          <p:grpSpPr>
            <a:xfrm>
              <a:off x="3351" y="5934"/>
              <a:ext cx="5467" cy="4367"/>
              <a:chOff x="3351" y="5934"/>
              <a:chExt cx="5467" cy="4367"/>
            </a:xfrm>
          </p:grpSpPr>
          <p:cxnSp>
            <p:nvCxnSpPr>
              <p:cNvPr id="7" name="直接连接符 6"/>
              <p:cNvCxnSpPr/>
              <p:nvPr/>
            </p:nvCxnSpPr>
            <p:spPr>
              <a:xfrm>
                <a:off x="3351" y="7942"/>
                <a:ext cx="2981" cy="1375"/>
              </a:xfrm>
              <a:prstGeom prst="line">
                <a:avLst/>
              </a:prstGeom>
              <a:ln w="31750" cmpd="sng">
                <a:solidFill>
                  <a:srgbClr val="EA555C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直接连接符 7"/>
              <p:cNvCxnSpPr/>
              <p:nvPr/>
            </p:nvCxnSpPr>
            <p:spPr>
              <a:xfrm flipV="1">
                <a:off x="6332" y="6506"/>
                <a:ext cx="1313" cy="2811"/>
              </a:xfrm>
              <a:prstGeom prst="line">
                <a:avLst/>
              </a:prstGeom>
              <a:ln w="31750" cmpd="sng">
                <a:solidFill>
                  <a:srgbClr val="EA555C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" name="文本框 8"/>
              <p:cNvSpPr txBox="1"/>
              <p:nvPr/>
            </p:nvSpPr>
            <p:spPr>
              <a:xfrm>
                <a:off x="7800" y="5934"/>
                <a:ext cx="1019" cy="9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auto">
                  <a:lnSpc>
                    <a:spcPts val="4160"/>
                  </a:lnSpc>
                </a:pPr>
                <a:r>
                  <a:rPr lang="en-US" altLang="zh-CN" sz="2800">
                    <a:solidFill>
                      <a:schemeClr val="tx1"/>
                    </a:solidFill>
                    <a:latin typeface="Calibri" panose="020F0502020204030204"/>
                  </a:rPr>
                  <a:t>Q</a:t>
                </a:r>
              </a:p>
            </p:txBody>
          </p:sp>
          <p:sp>
            <p:nvSpPr>
              <p:cNvPr id="10" name="文本框 9"/>
              <p:cNvSpPr txBox="1"/>
              <p:nvPr/>
            </p:nvSpPr>
            <p:spPr>
              <a:xfrm>
                <a:off x="6039" y="9317"/>
                <a:ext cx="1019" cy="9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auto">
                  <a:lnSpc>
                    <a:spcPts val="4160"/>
                  </a:lnSpc>
                </a:pPr>
                <a:r>
                  <a:rPr lang="en-US" altLang="zh-CN" sz="2800">
                    <a:solidFill>
                      <a:schemeClr val="tx1"/>
                    </a:solidFill>
                    <a:latin typeface="Calibri" panose="020F0502020204030204"/>
                  </a:rPr>
                  <a:t>P</a:t>
                </a:r>
              </a:p>
            </p:txBody>
          </p:sp>
        </p:grpSp>
      </p:grpSp>
      <p:sp>
        <p:nvSpPr>
          <p:cNvPr id="21" name="文本框 20"/>
          <p:cNvSpPr txBox="1"/>
          <p:nvPr/>
        </p:nvSpPr>
        <p:spPr>
          <a:xfrm>
            <a:off x="5716270" y="2595245"/>
            <a:ext cx="2874010" cy="624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ts val="4160"/>
              </a:lnSpc>
            </a:pPr>
            <a:r>
              <a:rPr lang="en-US" altLang="zh-CN" sz="280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Calibri" panose="020F0502020204030204"/>
                <a:ea typeface="黑体" panose="02010609060101010101" charset="-122"/>
                <a:cs typeface="Cambria Math" panose="02040503050406030204" charset="0"/>
              </a:rPr>
              <a:t>CP=PQ,CP⊥PQ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2032000" y="3306445"/>
            <a:ext cx="520065" cy="624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ts val="4160"/>
              </a:lnSpc>
            </a:pPr>
            <a:r>
              <a:rPr lang="en-US" altLang="zh-CN" sz="2800">
                <a:solidFill>
                  <a:srgbClr val="FF0000"/>
                </a:solidFill>
                <a:latin typeface="Calibri" panose="020F0502020204030204"/>
              </a:rPr>
              <a:t>1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2973705" y="3306445"/>
            <a:ext cx="520065" cy="624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ts val="4160"/>
              </a:lnSpc>
            </a:pPr>
            <a:r>
              <a:rPr lang="en-US" altLang="zh-CN" sz="2800">
                <a:solidFill>
                  <a:srgbClr val="FF0000"/>
                </a:solidFill>
                <a:latin typeface="Calibri" panose="020F0502020204030204"/>
              </a:rPr>
              <a:t>2</a:t>
            </a:r>
          </a:p>
        </p:txBody>
      </p:sp>
      <p:sp>
        <p:nvSpPr>
          <p:cNvPr id="12" name="圆角矩形 11"/>
          <p:cNvSpPr/>
          <p:nvPr/>
        </p:nvSpPr>
        <p:spPr>
          <a:xfrm>
            <a:off x="5182235" y="3306445"/>
            <a:ext cx="4956810" cy="3358515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 w="12700" cmpd="sng">
            <a:solidFill>
              <a:srgbClr val="EA555C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lnSpc>
                <a:spcPts val="4060"/>
              </a:lnSpc>
            </a:pPr>
            <a:r>
              <a:rPr lang="zh-CN" altLang="en-US" sz="2800"/>
              <a:t>∵△</a:t>
            </a:r>
            <a:r>
              <a:rPr lang="en-US" altLang="zh-CN" sz="2800"/>
              <a:t>ACP≌△BPQ</a:t>
            </a:r>
          </a:p>
          <a:p>
            <a:pPr algn="ctr" fontAlgn="auto">
              <a:lnSpc>
                <a:spcPts val="4060"/>
              </a:lnSpc>
            </a:pPr>
            <a:r>
              <a:rPr lang="en-US" altLang="zh-CN" sz="2800"/>
              <a:t>∴CP=PQ,∠2=∠C.</a:t>
            </a:r>
          </a:p>
          <a:p>
            <a:pPr algn="ctr" fontAlgn="auto">
              <a:lnSpc>
                <a:spcPts val="4060"/>
              </a:lnSpc>
            </a:pPr>
            <a:r>
              <a:rPr lang="zh-CN" altLang="zh-CN" sz="2800"/>
              <a:t>又</a:t>
            </a:r>
            <a:r>
              <a:rPr lang="en-US" altLang="zh-CN" sz="2800"/>
              <a:t>∵∠I+∠C=90°</a:t>
            </a:r>
          </a:p>
          <a:p>
            <a:pPr algn="ctr" fontAlgn="auto">
              <a:lnSpc>
                <a:spcPts val="4060"/>
              </a:lnSpc>
            </a:pPr>
            <a:r>
              <a:rPr lang="en-US" altLang="zh-CN" sz="2800"/>
              <a:t>∴∠1+∠2=90°</a:t>
            </a:r>
          </a:p>
          <a:p>
            <a:pPr algn="ctr" fontAlgn="auto">
              <a:lnSpc>
                <a:spcPts val="4060"/>
              </a:lnSpc>
            </a:pPr>
            <a:r>
              <a:rPr lang="en-US" altLang="zh-CN" sz="2800"/>
              <a:t>∴∠CPQ=180°-90°=90°</a:t>
            </a:r>
          </a:p>
          <a:p>
            <a:pPr algn="ctr" fontAlgn="auto">
              <a:lnSpc>
                <a:spcPts val="4060"/>
              </a:lnSpc>
            </a:pPr>
            <a:r>
              <a:rPr lang="zh-CN" altLang="en-US" sz="2800"/>
              <a:t>即</a:t>
            </a:r>
            <a:r>
              <a:rPr lang="en-US" altLang="zh-CN" sz="2800"/>
              <a:t>CP⊥PQ.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49" grpId="0"/>
      <p:bldP spid="21" grpId="0"/>
      <p:bldP spid="2" grpId="0"/>
      <p:bldP spid="26" grpId="0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E6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鲜花, 植物, 餐桌, 小&#10;&#10;已生成极高可信度的说明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46" b="22659"/>
          <a:stretch>
            <a:fillRect/>
          </a:stretch>
        </p:blipFill>
        <p:spPr>
          <a:xfrm>
            <a:off x="0" y="5518150"/>
            <a:ext cx="1076997" cy="1371600"/>
          </a:xfrm>
          <a:prstGeom prst="rect">
            <a:avLst/>
          </a:prstGeom>
        </p:spPr>
      </p:pic>
      <p:pic>
        <p:nvPicPr>
          <p:cNvPr id="15" name="图片 14" descr="图片包含 鲜花, 植物, 餐桌, 小&#10;&#10;已生成极高可信度的说明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31" t="26167" b="25196"/>
          <a:stretch>
            <a:fillRect/>
          </a:stretch>
        </p:blipFill>
        <p:spPr>
          <a:xfrm flipH="1" flipV="1">
            <a:off x="11296649" y="-2"/>
            <a:ext cx="895349" cy="1072874"/>
          </a:xfrm>
          <a:prstGeom prst="rect">
            <a:avLst/>
          </a:prstGeom>
        </p:spPr>
      </p:pic>
      <p:sp>
        <p:nvSpPr>
          <p:cNvPr id="4" name="圆角矩形 3"/>
          <p:cNvSpPr/>
          <p:nvPr/>
        </p:nvSpPr>
        <p:spPr>
          <a:xfrm>
            <a:off x="342265" y="73660"/>
            <a:ext cx="1965960" cy="641985"/>
          </a:xfrm>
          <a:prstGeom prst="roundRect">
            <a:avLst/>
          </a:prstGeom>
          <a:ln>
            <a:solidFill>
              <a:srgbClr val="EA55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>
                <a:latin typeface="黑体" panose="02010609060101010101" charset="-122"/>
                <a:ea typeface="黑体" panose="02010609060101010101" charset="-122"/>
              </a:rPr>
              <a:t>典型练习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4481830" y="820420"/>
            <a:ext cx="181102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32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华文琥珀" panose="02010800040101010101" charset="-122"/>
                <a:ea typeface="华文琥珀" panose="02010800040101010101" charset="-122"/>
                <a:sym typeface="+mn-ea"/>
              </a:rPr>
              <a:t>变式一：</a:t>
            </a:r>
          </a:p>
        </p:txBody>
      </p:sp>
      <p:sp>
        <p:nvSpPr>
          <p:cNvPr id="49" name="文本框 48"/>
          <p:cNvSpPr txBox="1"/>
          <p:nvPr/>
        </p:nvSpPr>
        <p:spPr>
          <a:xfrm>
            <a:off x="5182235" y="1483360"/>
            <a:ext cx="6774180" cy="1158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ts val="4160"/>
              </a:lnSpc>
            </a:pPr>
            <a:r>
              <a:rPr lang="zh-CN" altLang="zh-CN" sz="2800">
                <a:solidFill>
                  <a:srgbClr val="FF0000"/>
                </a:solidFill>
                <a:latin typeface="Calibri" panose="020F0502020204030204"/>
                <a:ea typeface="黑体" panose="02010609060101010101" charset="-122"/>
                <a:cs typeface="Cambria Math" panose="02040503050406030204" charset="0"/>
              </a:rPr>
              <a:t>如图，∠</a:t>
            </a:r>
            <a:r>
              <a:rPr lang="en-US" altLang="zh-CN" sz="2800">
                <a:solidFill>
                  <a:srgbClr val="FF0000"/>
                </a:solidFill>
                <a:latin typeface="Calibri" panose="020F0502020204030204"/>
                <a:ea typeface="黑体" panose="02010609060101010101" charset="-122"/>
                <a:cs typeface="Cambria Math" panose="02040503050406030204" charset="0"/>
              </a:rPr>
              <a:t>A=∠B=90°,CP=PQ,CP⊥PQ,</a:t>
            </a:r>
            <a:r>
              <a:rPr lang="zh-CN" altLang="en-US" sz="2800">
                <a:solidFill>
                  <a:srgbClr val="FF0000"/>
                </a:solidFill>
                <a:latin typeface="Calibri" panose="020F0502020204030204"/>
                <a:ea typeface="黑体" panose="02010609060101010101" charset="-122"/>
                <a:cs typeface="Cambria Math" panose="02040503050406030204" charset="0"/>
              </a:rPr>
              <a:t>则</a:t>
            </a:r>
            <a:r>
              <a:rPr lang="zh-CN" altLang="zh-CN" sz="2800">
                <a:solidFill>
                  <a:srgbClr val="FF0000"/>
                </a:solidFill>
                <a:latin typeface="Calibri" panose="020F0502020204030204"/>
                <a:ea typeface="黑体" panose="02010609060101010101" charset="-122"/>
                <a:cs typeface="Cambria Math" panose="02040503050406030204" charset="0"/>
                <a:sym typeface="+mn-ea"/>
              </a:rPr>
              <a:t>△</a:t>
            </a:r>
            <a:r>
              <a:rPr lang="en-US" altLang="zh-CN" sz="2800">
                <a:solidFill>
                  <a:srgbClr val="FF0000"/>
                </a:solidFill>
                <a:latin typeface="Calibri" panose="020F0502020204030204"/>
                <a:ea typeface="黑体" panose="02010609060101010101" charset="-122"/>
                <a:cs typeface="Cambria Math" panose="02040503050406030204" charset="0"/>
                <a:sym typeface="+mn-ea"/>
              </a:rPr>
              <a:t>ACP</a:t>
            </a:r>
            <a:r>
              <a:rPr lang="en-US" altLang="zh-CN" sz="28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Cambria Math" panose="02040503050406030204" charset="0"/>
                <a:sym typeface="+mn-ea"/>
              </a:rPr>
              <a:t>≌</a:t>
            </a:r>
            <a:r>
              <a:rPr lang="en-US" altLang="zh-CN" sz="2800">
                <a:solidFill>
                  <a:srgbClr val="FF0000"/>
                </a:solidFill>
                <a:latin typeface="Calibri" panose="020F0502020204030204"/>
                <a:ea typeface="黑体" panose="02010609060101010101" charset="-122"/>
                <a:cs typeface="Cambria Math" panose="02040503050406030204" charset="0"/>
                <a:sym typeface="+mn-ea"/>
              </a:rPr>
              <a:t>△BPQ</a:t>
            </a:r>
            <a:r>
              <a:rPr lang="zh-CN" altLang="en-US" sz="2800">
                <a:solidFill>
                  <a:srgbClr val="FF0000"/>
                </a:solidFill>
                <a:latin typeface="Calibri" panose="020F0502020204030204"/>
                <a:ea typeface="黑体" panose="02010609060101010101" charset="-122"/>
                <a:cs typeface="Cambria Math" panose="02040503050406030204" charset="0"/>
                <a:sym typeface="+mn-ea"/>
              </a:rPr>
              <a:t>吗？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560705" y="820420"/>
            <a:ext cx="3919855" cy="3604260"/>
            <a:chOff x="2644" y="4624"/>
            <a:chExt cx="6173" cy="5676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644" y="4624"/>
              <a:ext cx="5762" cy="5537"/>
            </a:xfrm>
            <a:prstGeom prst="rect">
              <a:avLst/>
            </a:prstGeom>
          </p:spPr>
        </p:pic>
        <p:grpSp>
          <p:nvGrpSpPr>
            <p:cNvPr id="14" name="组合 13"/>
            <p:cNvGrpSpPr/>
            <p:nvPr/>
          </p:nvGrpSpPr>
          <p:grpSpPr>
            <a:xfrm>
              <a:off x="3351" y="5934"/>
              <a:ext cx="5467" cy="4367"/>
              <a:chOff x="3351" y="5934"/>
              <a:chExt cx="5467" cy="4367"/>
            </a:xfrm>
          </p:grpSpPr>
          <p:cxnSp>
            <p:nvCxnSpPr>
              <p:cNvPr id="7" name="直接连接符 6"/>
              <p:cNvCxnSpPr/>
              <p:nvPr/>
            </p:nvCxnSpPr>
            <p:spPr>
              <a:xfrm>
                <a:off x="3351" y="7942"/>
                <a:ext cx="2981" cy="1375"/>
              </a:xfrm>
              <a:prstGeom prst="line">
                <a:avLst/>
              </a:prstGeom>
              <a:ln w="28575" cmpd="sng">
                <a:solidFill>
                  <a:schemeClr val="accent1">
                    <a:shade val="50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直接连接符 7"/>
              <p:cNvCxnSpPr/>
              <p:nvPr/>
            </p:nvCxnSpPr>
            <p:spPr>
              <a:xfrm flipV="1">
                <a:off x="6332" y="6506"/>
                <a:ext cx="1313" cy="2811"/>
              </a:xfrm>
              <a:prstGeom prst="line">
                <a:avLst/>
              </a:prstGeom>
              <a:ln w="28575" cmpd="sng">
                <a:solidFill>
                  <a:schemeClr val="accent1">
                    <a:shade val="50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" name="文本框 8"/>
              <p:cNvSpPr txBox="1"/>
              <p:nvPr/>
            </p:nvSpPr>
            <p:spPr>
              <a:xfrm>
                <a:off x="7800" y="5934"/>
                <a:ext cx="1019" cy="9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auto">
                  <a:lnSpc>
                    <a:spcPts val="4160"/>
                  </a:lnSpc>
                </a:pPr>
                <a:r>
                  <a:rPr lang="en-US" altLang="zh-CN" sz="2800">
                    <a:solidFill>
                      <a:schemeClr val="tx1"/>
                    </a:solidFill>
                    <a:latin typeface="Calibri" panose="020F0502020204030204"/>
                  </a:rPr>
                  <a:t>Q</a:t>
                </a:r>
              </a:p>
            </p:txBody>
          </p:sp>
          <p:sp>
            <p:nvSpPr>
              <p:cNvPr id="10" name="文本框 9"/>
              <p:cNvSpPr txBox="1"/>
              <p:nvPr/>
            </p:nvSpPr>
            <p:spPr>
              <a:xfrm>
                <a:off x="6039" y="9317"/>
                <a:ext cx="1019" cy="9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auto">
                  <a:lnSpc>
                    <a:spcPts val="4160"/>
                  </a:lnSpc>
                </a:pPr>
                <a:r>
                  <a:rPr lang="en-US" altLang="zh-CN" sz="2800">
                    <a:solidFill>
                      <a:schemeClr val="tx1"/>
                    </a:solidFill>
                    <a:latin typeface="Calibri" panose="020F0502020204030204"/>
                  </a:rPr>
                  <a:t>P</a:t>
                </a:r>
              </a:p>
            </p:txBody>
          </p:sp>
        </p:grpSp>
      </p:grpSp>
      <p:sp>
        <p:nvSpPr>
          <p:cNvPr id="2" name="文本框 1"/>
          <p:cNvSpPr txBox="1"/>
          <p:nvPr/>
        </p:nvSpPr>
        <p:spPr>
          <a:xfrm>
            <a:off x="2110740" y="3306445"/>
            <a:ext cx="520065" cy="624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ts val="4160"/>
              </a:lnSpc>
            </a:pPr>
            <a:r>
              <a:rPr lang="en-US" altLang="zh-CN" sz="2800">
                <a:solidFill>
                  <a:srgbClr val="FF0000"/>
                </a:solidFill>
                <a:latin typeface="Calibri" panose="020F0502020204030204"/>
              </a:rPr>
              <a:t>1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2973705" y="3306445"/>
            <a:ext cx="520065" cy="624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ts val="4160"/>
              </a:lnSpc>
            </a:pPr>
            <a:r>
              <a:rPr lang="en-US" altLang="zh-CN" sz="2800">
                <a:solidFill>
                  <a:srgbClr val="FF0000"/>
                </a:solidFill>
                <a:latin typeface="Calibri" panose="020F0502020204030204"/>
              </a:rPr>
              <a:t>2</a:t>
            </a:r>
          </a:p>
        </p:txBody>
      </p:sp>
      <p:grpSp>
        <p:nvGrpSpPr>
          <p:cNvPr id="23" name="组合 22"/>
          <p:cNvGrpSpPr/>
          <p:nvPr/>
        </p:nvGrpSpPr>
        <p:grpSpPr>
          <a:xfrm>
            <a:off x="1009650" y="3596005"/>
            <a:ext cx="2721610" cy="203835"/>
            <a:chOff x="1590" y="5663"/>
            <a:chExt cx="4286" cy="321"/>
          </a:xfrm>
        </p:grpSpPr>
        <p:sp>
          <p:nvSpPr>
            <p:cNvPr id="11" name="矩形 10"/>
            <p:cNvSpPr/>
            <p:nvPr/>
          </p:nvSpPr>
          <p:spPr>
            <a:xfrm>
              <a:off x="1590" y="5676"/>
              <a:ext cx="263" cy="309"/>
            </a:xfrm>
            <a:prstGeom prst="rect">
              <a:avLst/>
            </a:prstGeom>
            <a:solidFill>
              <a:srgbClr val="F3E6DE"/>
            </a:solidFill>
            <a:ln w="28575" cmpd="sng">
              <a:solidFill>
                <a:schemeClr val="accent1">
                  <a:shade val="5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/>
            <p:cNvSpPr/>
            <p:nvPr/>
          </p:nvSpPr>
          <p:spPr>
            <a:xfrm>
              <a:off x="5614" y="5676"/>
              <a:ext cx="263" cy="309"/>
            </a:xfrm>
            <a:prstGeom prst="rect">
              <a:avLst/>
            </a:prstGeom>
            <a:solidFill>
              <a:srgbClr val="F3E6DE"/>
            </a:solidFill>
            <a:ln w="28575" cmpd="sng">
              <a:solidFill>
                <a:schemeClr val="accent1">
                  <a:shade val="5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 16"/>
            <p:cNvSpPr/>
            <p:nvPr/>
          </p:nvSpPr>
          <p:spPr>
            <a:xfrm rot="18000000">
              <a:off x="4352" y="5640"/>
              <a:ext cx="263" cy="309"/>
            </a:xfrm>
            <a:prstGeom prst="rect">
              <a:avLst/>
            </a:prstGeom>
            <a:solidFill>
              <a:srgbClr val="F3E6DE"/>
            </a:solidFill>
            <a:ln w="28575" cmpd="sng">
              <a:solidFill>
                <a:schemeClr val="accent1">
                  <a:shade val="5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5198110" y="2853055"/>
            <a:ext cx="5620385" cy="1652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lnSpc>
                <a:spcPts val="4060"/>
              </a:lnSpc>
            </a:pPr>
            <a:r>
              <a:rPr lang="zh-CN" altLang="en-US" sz="2800">
                <a:sym typeface="+mn-ea"/>
              </a:rPr>
              <a:t>简析：</a:t>
            </a:r>
            <a:endParaRPr lang="en-US" altLang="zh-CN" sz="2800">
              <a:sym typeface="+mn-ea"/>
            </a:endParaRPr>
          </a:p>
          <a:p>
            <a:pPr algn="l" fontAlgn="auto">
              <a:lnSpc>
                <a:spcPts val="4060"/>
              </a:lnSpc>
            </a:pPr>
            <a:r>
              <a:rPr lang="en-US" altLang="zh-CN" sz="2800">
                <a:sym typeface="+mn-ea"/>
              </a:rPr>
              <a:t>∵∠I+∠C=90°</a:t>
            </a:r>
            <a:r>
              <a:rPr lang="zh-CN" altLang="en-US" sz="2800">
                <a:sym typeface="+mn-ea"/>
              </a:rPr>
              <a:t>，</a:t>
            </a:r>
            <a:r>
              <a:rPr lang="en-US" altLang="zh-CN" sz="2800">
                <a:sym typeface="+mn-ea"/>
              </a:rPr>
              <a:t>∠1+∠2=90°</a:t>
            </a:r>
          </a:p>
          <a:p>
            <a:pPr algn="l" fontAlgn="auto">
              <a:lnSpc>
                <a:spcPts val="4060"/>
              </a:lnSpc>
            </a:pPr>
            <a:r>
              <a:rPr lang="en-US" altLang="zh-CN" sz="2800">
                <a:solidFill>
                  <a:schemeClr val="tx1"/>
                </a:solidFill>
                <a:latin typeface="Calibri" panose="020F0502020204030204"/>
              </a:rPr>
              <a:t>∴</a:t>
            </a:r>
            <a:r>
              <a:rPr lang="en-US" altLang="zh-CN" sz="2800">
                <a:sym typeface="+mn-ea"/>
              </a:rPr>
              <a:t>∠2=∠C</a:t>
            </a:r>
            <a:endParaRPr lang="en-US" altLang="zh-CN" sz="2800">
              <a:solidFill>
                <a:schemeClr val="tx1"/>
              </a:solidFill>
              <a:latin typeface="Calibri" panose="020F0502020204030204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5448300" y="4425315"/>
            <a:ext cx="5120005" cy="6115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lnSpc>
                <a:spcPts val="4060"/>
              </a:lnSpc>
            </a:pPr>
            <a:r>
              <a:rPr lang="zh-CN" altLang="en-US" sz="2800">
                <a:sym typeface="+mn-ea"/>
              </a:rPr>
              <a:t>又</a:t>
            </a:r>
            <a:r>
              <a:rPr lang="en-US" altLang="zh-CN" sz="2800">
                <a:sym typeface="+mn-ea"/>
              </a:rPr>
              <a:t>∵∠A=∠B=90°</a:t>
            </a:r>
            <a:r>
              <a:rPr lang="zh-CN" altLang="en-US" sz="2800">
                <a:sym typeface="+mn-ea"/>
              </a:rPr>
              <a:t>，</a:t>
            </a:r>
            <a:r>
              <a:rPr lang="en-US" altLang="zh-CN" sz="2800">
                <a:sym typeface="+mn-ea"/>
              </a:rPr>
              <a:t>CP=PQ</a:t>
            </a:r>
            <a:endParaRPr lang="en-US" altLang="zh-CN" sz="2800">
              <a:solidFill>
                <a:schemeClr val="tx1"/>
              </a:solidFill>
              <a:latin typeface="Calibri" panose="020F0502020204030204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5358130" y="5100320"/>
            <a:ext cx="4272915" cy="624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ts val="4160"/>
              </a:lnSpc>
            </a:pPr>
            <a:r>
              <a:rPr lang="zh-CN" altLang="zh-CN" sz="2800">
                <a:solidFill>
                  <a:srgbClr val="FF0000"/>
                </a:solidFill>
                <a:latin typeface="Calibri" panose="020F0502020204030204"/>
                <a:ea typeface="黑体" panose="02010609060101010101" charset="-122"/>
                <a:cs typeface="Cambria Math" panose="02040503050406030204" charset="0"/>
                <a:sym typeface="+mn-ea"/>
              </a:rPr>
              <a:t>∴△</a:t>
            </a:r>
            <a:r>
              <a:rPr lang="en-US" altLang="zh-CN" sz="2800">
                <a:solidFill>
                  <a:srgbClr val="FF0000"/>
                </a:solidFill>
                <a:latin typeface="Calibri" panose="020F0502020204030204"/>
                <a:ea typeface="黑体" panose="02010609060101010101" charset="-122"/>
                <a:cs typeface="Cambria Math" panose="02040503050406030204" charset="0"/>
                <a:sym typeface="+mn-ea"/>
              </a:rPr>
              <a:t>ACP</a:t>
            </a:r>
            <a:r>
              <a:rPr lang="en-US" altLang="zh-CN" sz="28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Cambria Math" panose="02040503050406030204" charset="0"/>
                <a:sym typeface="+mn-ea"/>
              </a:rPr>
              <a:t>≌</a:t>
            </a:r>
            <a:r>
              <a:rPr lang="en-US" altLang="zh-CN" sz="2800">
                <a:solidFill>
                  <a:srgbClr val="FF0000"/>
                </a:solidFill>
                <a:latin typeface="Calibri" panose="020F0502020204030204"/>
                <a:ea typeface="黑体" panose="02010609060101010101" charset="-122"/>
                <a:cs typeface="Cambria Math" panose="02040503050406030204" charset="0"/>
                <a:sym typeface="+mn-ea"/>
              </a:rPr>
              <a:t>△BPQ</a:t>
            </a:r>
            <a:r>
              <a:rPr lang="zh-CN" altLang="en-US" sz="2800">
                <a:solidFill>
                  <a:srgbClr val="FF0000"/>
                </a:solidFill>
                <a:latin typeface="Calibri" panose="020F0502020204030204"/>
                <a:ea typeface="黑体" panose="02010609060101010101" charset="-122"/>
                <a:cs typeface="Cambria Math" panose="02040503050406030204" charset="0"/>
                <a:sym typeface="+mn-ea"/>
              </a:rPr>
              <a:t>（</a:t>
            </a:r>
            <a:r>
              <a:rPr lang="en-US" altLang="zh-CN" sz="2800">
                <a:solidFill>
                  <a:srgbClr val="FF0000"/>
                </a:solidFill>
                <a:latin typeface="Calibri" panose="020F0502020204030204"/>
                <a:ea typeface="黑体" panose="02010609060101010101" charset="-122"/>
                <a:cs typeface="Cambria Math" panose="02040503050406030204" charset="0"/>
                <a:sym typeface="+mn-ea"/>
              </a:rPr>
              <a:t>AAS</a:t>
            </a:r>
            <a:r>
              <a:rPr lang="zh-CN" altLang="en-US" sz="2800">
                <a:solidFill>
                  <a:srgbClr val="FF0000"/>
                </a:solidFill>
                <a:latin typeface="Calibri" panose="020F0502020204030204"/>
                <a:ea typeface="黑体" panose="02010609060101010101" charset="-122"/>
                <a:cs typeface="Cambria Math" panose="02040503050406030204" charset="0"/>
                <a:sym typeface="+mn-ea"/>
              </a:rPr>
              <a:t>）</a:t>
            </a:r>
          </a:p>
        </p:txBody>
      </p:sp>
      <p:sp>
        <p:nvSpPr>
          <p:cNvPr id="22" name="圆角矩形标注 21"/>
          <p:cNvSpPr/>
          <p:nvPr/>
        </p:nvSpPr>
        <p:spPr>
          <a:xfrm>
            <a:off x="1176655" y="4731385"/>
            <a:ext cx="3177540" cy="1108075"/>
          </a:xfrm>
          <a:prstGeom prst="wedgeRoundRectCallout">
            <a:avLst>
              <a:gd name="adj1" fmla="val 78876"/>
              <a:gd name="adj2" fmla="val -127077"/>
              <a:gd name="adj3" fmla="val 16667"/>
            </a:avLst>
          </a:prstGeom>
          <a:solidFill>
            <a:srgbClr val="FFFF00"/>
          </a:solidFill>
          <a:ln>
            <a:solidFill>
              <a:srgbClr val="EA55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>
                <a:solidFill>
                  <a:srgbClr val="FF0000"/>
                </a:solidFill>
              </a:rPr>
              <a:t>同角的余角相等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49" grpId="0"/>
      <p:bldP spid="2" grpId="0"/>
      <p:bldP spid="26" grpId="0"/>
      <p:bldP spid="18" grpId="0"/>
      <p:bldP spid="19" grpId="0"/>
      <p:bldP spid="20" grpId="0"/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E6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鲜花, 植物, 餐桌, 小&#10;&#10;已生成极高可信度的说明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46" b="22659"/>
          <a:stretch>
            <a:fillRect/>
          </a:stretch>
        </p:blipFill>
        <p:spPr>
          <a:xfrm>
            <a:off x="0" y="5518150"/>
            <a:ext cx="1076997" cy="1371600"/>
          </a:xfrm>
          <a:prstGeom prst="rect">
            <a:avLst/>
          </a:prstGeom>
        </p:spPr>
      </p:pic>
      <p:pic>
        <p:nvPicPr>
          <p:cNvPr id="15" name="图片 14" descr="图片包含 鲜花, 植物, 餐桌, 小&#10;&#10;已生成极高可信度的说明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31" t="26167" b="25196"/>
          <a:stretch>
            <a:fillRect/>
          </a:stretch>
        </p:blipFill>
        <p:spPr>
          <a:xfrm flipH="1" flipV="1">
            <a:off x="11296649" y="-2"/>
            <a:ext cx="895349" cy="1072874"/>
          </a:xfrm>
          <a:prstGeom prst="rect">
            <a:avLst/>
          </a:prstGeom>
        </p:spPr>
      </p:pic>
      <p:sp>
        <p:nvSpPr>
          <p:cNvPr id="4" name="圆角矩形 3"/>
          <p:cNvSpPr/>
          <p:nvPr/>
        </p:nvSpPr>
        <p:spPr>
          <a:xfrm>
            <a:off x="342265" y="73660"/>
            <a:ext cx="1965960" cy="641985"/>
          </a:xfrm>
          <a:prstGeom prst="roundRect">
            <a:avLst/>
          </a:prstGeom>
          <a:ln>
            <a:solidFill>
              <a:srgbClr val="EA55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>
                <a:latin typeface="黑体" panose="02010609060101010101" charset="-122"/>
                <a:ea typeface="黑体" panose="02010609060101010101" charset="-122"/>
              </a:rPr>
              <a:t>典型练习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4481830" y="820420"/>
            <a:ext cx="181102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32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华文琥珀" panose="02010800040101010101" charset="-122"/>
                <a:ea typeface="华文琥珀" panose="02010800040101010101" charset="-122"/>
                <a:sym typeface="+mn-ea"/>
              </a:rPr>
              <a:t>变式二：</a:t>
            </a:r>
          </a:p>
        </p:txBody>
      </p:sp>
      <p:sp>
        <p:nvSpPr>
          <p:cNvPr id="49" name="文本框 48"/>
          <p:cNvSpPr txBox="1"/>
          <p:nvPr/>
        </p:nvSpPr>
        <p:spPr>
          <a:xfrm>
            <a:off x="5182235" y="1483360"/>
            <a:ext cx="6774180" cy="1158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ts val="4160"/>
              </a:lnSpc>
            </a:pPr>
            <a:r>
              <a:rPr lang="zh-CN" altLang="zh-CN" sz="2800">
                <a:solidFill>
                  <a:srgbClr val="FF0000"/>
                </a:solidFill>
                <a:latin typeface="Calibri" panose="020F0502020204030204"/>
                <a:ea typeface="黑体" panose="02010609060101010101" charset="-122"/>
                <a:cs typeface="Cambria Math" panose="02040503050406030204" charset="0"/>
              </a:rPr>
              <a:t>如图，△</a:t>
            </a:r>
            <a:r>
              <a:rPr lang="en-US" altLang="zh-CN" sz="2800">
                <a:solidFill>
                  <a:srgbClr val="FF0000"/>
                </a:solidFill>
                <a:latin typeface="Calibri" panose="020F0502020204030204"/>
                <a:ea typeface="黑体" panose="02010609060101010101" charset="-122"/>
                <a:cs typeface="Cambria Math" panose="02040503050406030204" charset="0"/>
              </a:rPr>
              <a:t>ABC</a:t>
            </a:r>
            <a:r>
              <a:rPr lang="zh-CN" altLang="en-US" sz="2800">
                <a:solidFill>
                  <a:srgbClr val="FF0000"/>
                </a:solidFill>
                <a:latin typeface="Calibri" panose="020F0502020204030204"/>
                <a:ea typeface="黑体" panose="02010609060101010101" charset="-122"/>
                <a:cs typeface="Cambria Math" panose="02040503050406030204" charset="0"/>
              </a:rPr>
              <a:t>与△</a:t>
            </a:r>
            <a:r>
              <a:rPr lang="en-US" altLang="zh-CN" sz="2800">
                <a:solidFill>
                  <a:srgbClr val="FF0000"/>
                </a:solidFill>
                <a:latin typeface="Calibri" panose="020F0502020204030204"/>
                <a:ea typeface="黑体" panose="02010609060101010101" charset="-122"/>
                <a:cs typeface="Cambria Math" panose="02040503050406030204" charset="0"/>
              </a:rPr>
              <a:t>DEF</a:t>
            </a:r>
            <a:r>
              <a:rPr lang="zh-CN" altLang="en-US" sz="2800">
                <a:solidFill>
                  <a:srgbClr val="FF0000"/>
                </a:solidFill>
                <a:latin typeface="Calibri" panose="020F0502020204030204"/>
                <a:ea typeface="黑体" panose="02010609060101010101" charset="-122"/>
                <a:cs typeface="Cambria Math" panose="02040503050406030204" charset="0"/>
              </a:rPr>
              <a:t>均为等边三角形，则</a:t>
            </a:r>
            <a:r>
              <a:rPr lang="zh-CN" altLang="zh-CN" sz="2800">
                <a:solidFill>
                  <a:srgbClr val="FF0000"/>
                </a:solidFill>
                <a:latin typeface="Calibri" panose="020F0502020204030204"/>
                <a:ea typeface="黑体" panose="02010609060101010101" charset="-122"/>
                <a:cs typeface="Cambria Math" panose="02040503050406030204" charset="0"/>
                <a:sym typeface="+mn-ea"/>
              </a:rPr>
              <a:t>△</a:t>
            </a:r>
            <a:r>
              <a:rPr lang="en-US" altLang="zh-CN" sz="2800">
                <a:solidFill>
                  <a:srgbClr val="FF0000"/>
                </a:solidFill>
                <a:latin typeface="Calibri" panose="020F0502020204030204"/>
                <a:ea typeface="黑体" panose="02010609060101010101" charset="-122"/>
                <a:cs typeface="Cambria Math" panose="02040503050406030204" charset="0"/>
                <a:sym typeface="+mn-ea"/>
              </a:rPr>
              <a:t>BDF</a:t>
            </a:r>
            <a:r>
              <a:rPr lang="en-US" altLang="zh-CN" sz="28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Cambria Math" panose="02040503050406030204" charset="0"/>
                <a:sym typeface="+mn-ea"/>
              </a:rPr>
              <a:t>≌</a:t>
            </a:r>
            <a:r>
              <a:rPr lang="en-US" altLang="zh-CN" sz="2800">
                <a:solidFill>
                  <a:srgbClr val="FF0000"/>
                </a:solidFill>
                <a:latin typeface="Calibri" panose="020F0502020204030204"/>
                <a:ea typeface="黑体" panose="02010609060101010101" charset="-122"/>
                <a:cs typeface="Cambria Math" panose="02040503050406030204" charset="0"/>
                <a:sym typeface="+mn-ea"/>
              </a:rPr>
              <a:t>△CED</a:t>
            </a:r>
            <a:r>
              <a:rPr lang="zh-CN" altLang="en-US" sz="2800">
                <a:solidFill>
                  <a:srgbClr val="FF0000"/>
                </a:solidFill>
                <a:latin typeface="Calibri" panose="020F0502020204030204"/>
                <a:ea typeface="黑体" panose="02010609060101010101" charset="-122"/>
                <a:cs typeface="Cambria Math" panose="02040503050406030204" charset="0"/>
                <a:sym typeface="+mn-ea"/>
              </a:rPr>
              <a:t>吗？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306195" y="3648075"/>
            <a:ext cx="520065" cy="624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ts val="4160"/>
              </a:lnSpc>
            </a:pPr>
            <a:r>
              <a:rPr lang="en-US" altLang="zh-CN" sz="2800">
                <a:solidFill>
                  <a:srgbClr val="FF0000"/>
                </a:solidFill>
                <a:latin typeface="Calibri" panose="020F0502020204030204"/>
              </a:rPr>
              <a:t>1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2145665" y="3648075"/>
            <a:ext cx="520065" cy="624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ts val="4160"/>
              </a:lnSpc>
            </a:pPr>
            <a:r>
              <a:rPr lang="en-US" altLang="zh-CN" sz="2800">
                <a:solidFill>
                  <a:srgbClr val="FF0000"/>
                </a:solidFill>
                <a:latin typeface="Calibri" panose="020F0502020204030204"/>
              </a:rPr>
              <a:t>2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5281295" y="2720975"/>
            <a:ext cx="5620385" cy="2173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lnSpc>
                <a:spcPts val="4060"/>
              </a:lnSpc>
            </a:pPr>
            <a:r>
              <a:rPr lang="zh-CN" altLang="en-US" sz="2800">
                <a:sym typeface="+mn-ea"/>
              </a:rPr>
              <a:t>简析：</a:t>
            </a:r>
            <a:endParaRPr lang="en-US" altLang="zh-CN" sz="2800">
              <a:sym typeface="+mn-ea"/>
            </a:endParaRPr>
          </a:p>
          <a:p>
            <a:pPr algn="l" fontAlgn="auto">
              <a:lnSpc>
                <a:spcPts val="4060"/>
              </a:lnSpc>
            </a:pPr>
            <a:r>
              <a:rPr lang="en-US" altLang="zh-CN" sz="2800">
                <a:sym typeface="+mn-ea"/>
              </a:rPr>
              <a:t>∵∠I+∠3=180°-∠B=120°</a:t>
            </a:r>
            <a:r>
              <a:rPr lang="zh-CN" altLang="en-US" sz="2800">
                <a:sym typeface="+mn-ea"/>
              </a:rPr>
              <a:t>，</a:t>
            </a:r>
            <a:r>
              <a:rPr lang="en-US" altLang="zh-CN" sz="2800">
                <a:sym typeface="+mn-ea"/>
              </a:rPr>
              <a:t>∠1+∠2=180°-∠EDF=120°</a:t>
            </a:r>
          </a:p>
          <a:p>
            <a:pPr algn="l" fontAlgn="auto">
              <a:lnSpc>
                <a:spcPts val="4060"/>
              </a:lnSpc>
            </a:pPr>
            <a:r>
              <a:rPr lang="en-US" altLang="zh-CN" sz="2800">
                <a:solidFill>
                  <a:schemeClr val="tx1"/>
                </a:solidFill>
                <a:latin typeface="Calibri" panose="020F0502020204030204"/>
              </a:rPr>
              <a:t>∴</a:t>
            </a:r>
            <a:r>
              <a:rPr lang="en-US" altLang="zh-CN" sz="2800">
                <a:sym typeface="+mn-ea"/>
              </a:rPr>
              <a:t>∠2=∠3</a:t>
            </a:r>
            <a:endParaRPr lang="en-US" altLang="zh-CN" sz="2800">
              <a:solidFill>
                <a:schemeClr val="tx1"/>
              </a:solidFill>
              <a:latin typeface="Calibri" panose="020F0502020204030204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5281295" y="4973955"/>
            <a:ext cx="5120005" cy="6115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lnSpc>
                <a:spcPts val="4060"/>
              </a:lnSpc>
            </a:pPr>
            <a:r>
              <a:rPr lang="zh-CN" altLang="en-US" sz="2800">
                <a:sym typeface="+mn-ea"/>
              </a:rPr>
              <a:t>又</a:t>
            </a:r>
            <a:r>
              <a:rPr lang="en-US" altLang="zh-CN" sz="2800">
                <a:sym typeface="+mn-ea"/>
              </a:rPr>
              <a:t>∵∠B=∠C=60°</a:t>
            </a:r>
            <a:r>
              <a:rPr lang="zh-CN" altLang="en-US" sz="2800">
                <a:sym typeface="+mn-ea"/>
              </a:rPr>
              <a:t>，</a:t>
            </a:r>
            <a:r>
              <a:rPr lang="en-US" altLang="zh-CN" sz="2800">
                <a:sym typeface="+mn-ea"/>
              </a:rPr>
              <a:t>DF=DE</a:t>
            </a:r>
            <a:endParaRPr lang="en-US" altLang="zh-CN" sz="2800">
              <a:solidFill>
                <a:schemeClr val="tx1"/>
              </a:solidFill>
              <a:latin typeface="Calibri" panose="020F0502020204030204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5399405" y="5664835"/>
            <a:ext cx="4272915" cy="624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ts val="4160"/>
              </a:lnSpc>
            </a:pPr>
            <a:r>
              <a:rPr lang="zh-CN" altLang="zh-CN" sz="2800">
                <a:solidFill>
                  <a:srgbClr val="FF0000"/>
                </a:solidFill>
                <a:latin typeface="Calibri" panose="020F0502020204030204"/>
                <a:ea typeface="黑体" panose="02010609060101010101" charset="-122"/>
                <a:cs typeface="Cambria Math" panose="02040503050406030204" charset="0"/>
                <a:sym typeface="+mn-ea"/>
              </a:rPr>
              <a:t>∴△</a:t>
            </a:r>
            <a:r>
              <a:rPr lang="en-US" altLang="zh-CN" sz="2800">
                <a:solidFill>
                  <a:srgbClr val="FF0000"/>
                </a:solidFill>
                <a:latin typeface="Calibri" panose="020F0502020204030204"/>
                <a:ea typeface="黑体" panose="02010609060101010101" charset="-122"/>
                <a:cs typeface="Cambria Math" panose="02040503050406030204" charset="0"/>
                <a:sym typeface="+mn-ea"/>
              </a:rPr>
              <a:t>ACP</a:t>
            </a:r>
            <a:r>
              <a:rPr lang="en-US" altLang="zh-CN" sz="28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Cambria Math" panose="02040503050406030204" charset="0"/>
                <a:sym typeface="+mn-ea"/>
              </a:rPr>
              <a:t>≌</a:t>
            </a:r>
            <a:r>
              <a:rPr lang="en-US" altLang="zh-CN" sz="2800">
                <a:solidFill>
                  <a:srgbClr val="FF0000"/>
                </a:solidFill>
                <a:latin typeface="Calibri" panose="020F0502020204030204"/>
                <a:ea typeface="黑体" panose="02010609060101010101" charset="-122"/>
                <a:cs typeface="Cambria Math" panose="02040503050406030204" charset="0"/>
                <a:sym typeface="+mn-ea"/>
              </a:rPr>
              <a:t>△BPQ</a:t>
            </a:r>
            <a:r>
              <a:rPr lang="zh-CN" altLang="en-US" sz="2800">
                <a:solidFill>
                  <a:srgbClr val="FF0000"/>
                </a:solidFill>
                <a:latin typeface="Calibri" panose="020F0502020204030204"/>
                <a:ea typeface="黑体" panose="02010609060101010101" charset="-122"/>
                <a:cs typeface="Cambria Math" panose="02040503050406030204" charset="0"/>
                <a:sym typeface="+mn-ea"/>
              </a:rPr>
              <a:t>（</a:t>
            </a:r>
            <a:r>
              <a:rPr lang="en-US" altLang="zh-CN" sz="2800">
                <a:solidFill>
                  <a:srgbClr val="FF0000"/>
                </a:solidFill>
                <a:latin typeface="Calibri" panose="020F0502020204030204"/>
                <a:ea typeface="黑体" panose="02010609060101010101" charset="-122"/>
                <a:cs typeface="Cambria Math" panose="02040503050406030204" charset="0"/>
                <a:sym typeface="+mn-ea"/>
              </a:rPr>
              <a:t>AAS</a:t>
            </a:r>
            <a:r>
              <a:rPr lang="zh-CN" altLang="en-US" sz="2800">
                <a:solidFill>
                  <a:srgbClr val="FF0000"/>
                </a:solidFill>
                <a:latin typeface="Calibri" panose="020F0502020204030204"/>
                <a:ea typeface="黑体" panose="02010609060101010101" charset="-122"/>
                <a:cs typeface="Cambria Math" panose="02040503050406030204" charset="0"/>
                <a:sym typeface="+mn-ea"/>
              </a:rPr>
              <a:t>）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675" y="991870"/>
            <a:ext cx="3916680" cy="3696970"/>
          </a:xfrm>
          <a:prstGeom prst="rect">
            <a:avLst/>
          </a:prstGeom>
        </p:spPr>
      </p:pic>
      <p:sp>
        <p:nvSpPr>
          <p:cNvPr id="21" name="文本框 20"/>
          <p:cNvSpPr txBox="1"/>
          <p:nvPr/>
        </p:nvSpPr>
        <p:spPr>
          <a:xfrm>
            <a:off x="1529715" y="2527935"/>
            <a:ext cx="480695" cy="624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ts val="4160"/>
              </a:lnSpc>
            </a:pPr>
            <a:r>
              <a:rPr lang="en-US" altLang="zh-CN" sz="2800">
                <a:solidFill>
                  <a:srgbClr val="FF0000"/>
                </a:solidFill>
                <a:latin typeface="Calibri" panose="020F0502020204030204"/>
              </a:rPr>
              <a:t>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49" grpId="0"/>
      <p:bldP spid="2" grpId="0"/>
      <p:bldP spid="26" grpId="0"/>
      <p:bldP spid="18" grpId="0"/>
      <p:bldP spid="19" grpId="0"/>
      <p:bldP spid="20" grpId="0"/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E6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鲜花, 植物, 餐桌, 小&#10;&#10;已生成极高可信度的说明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46" b="22659"/>
          <a:stretch>
            <a:fillRect/>
          </a:stretch>
        </p:blipFill>
        <p:spPr>
          <a:xfrm>
            <a:off x="0" y="5518150"/>
            <a:ext cx="1076997" cy="1371600"/>
          </a:xfrm>
          <a:prstGeom prst="rect">
            <a:avLst/>
          </a:prstGeom>
        </p:spPr>
      </p:pic>
      <p:pic>
        <p:nvPicPr>
          <p:cNvPr id="15" name="图片 14" descr="图片包含 鲜花, 植物, 餐桌, 小&#10;&#10;已生成极高可信度的说明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31" t="26167" b="25196"/>
          <a:stretch>
            <a:fillRect/>
          </a:stretch>
        </p:blipFill>
        <p:spPr>
          <a:xfrm flipH="1" flipV="1">
            <a:off x="11296649" y="-2"/>
            <a:ext cx="895349" cy="1072874"/>
          </a:xfrm>
          <a:prstGeom prst="rect">
            <a:avLst/>
          </a:prstGeom>
        </p:spPr>
      </p:pic>
      <p:sp>
        <p:nvSpPr>
          <p:cNvPr id="4" name="圆角矩形 3"/>
          <p:cNvSpPr/>
          <p:nvPr/>
        </p:nvSpPr>
        <p:spPr>
          <a:xfrm>
            <a:off x="342264" y="73660"/>
            <a:ext cx="3109595" cy="641985"/>
          </a:xfrm>
          <a:prstGeom prst="roundRect">
            <a:avLst/>
          </a:prstGeom>
          <a:ln>
            <a:solidFill>
              <a:srgbClr val="EA55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 smtClean="0">
                <a:latin typeface="黑体" panose="02010609060101010101" charset="-122"/>
                <a:ea typeface="黑体" panose="02010609060101010101" charset="-122"/>
              </a:rPr>
              <a:t>一线三等角模型</a:t>
            </a:r>
            <a:endParaRPr lang="zh-CN" altLang="en-US" sz="320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378585" y="4694555"/>
            <a:ext cx="140398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32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华文琥珀" panose="02010800040101010101" charset="-122"/>
                <a:ea typeface="华文琥珀" panose="02010800040101010101" charset="-122"/>
                <a:sym typeface="+mn-ea"/>
              </a:rPr>
              <a:t>思考：</a:t>
            </a:r>
          </a:p>
        </p:txBody>
      </p:sp>
      <p:sp>
        <p:nvSpPr>
          <p:cNvPr id="49" name="文本框 48"/>
          <p:cNvSpPr txBox="1"/>
          <p:nvPr/>
        </p:nvSpPr>
        <p:spPr>
          <a:xfrm>
            <a:off x="2708910" y="5377815"/>
            <a:ext cx="5283835" cy="624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ts val="4160"/>
              </a:lnSpc>
            </a:pPr>
            <a:r>
              <a:rPr lang="zh-CN" altLang="en-US" sz="2800">
                <a:solidFill>
                  <a:srgbClr val="FF0000"/>
                </a:solidFill>
                <a:latin typeface="Calibri" panose="020F0502020204030204"/>
                <a:ea typeface="黑体" panose="02010609060101010101" charset="-122"/>
                <a:cs typeface="Cambria Math" panose="02040503050406030204" charset="0"/>
                <a:sym typeface="+mn-ea"/>
              </a:rPr>
              <a:t>变式一与变式二有何相同之处？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1158875" y="810895"/>
            <a:ext cx="3919855" cy="3604260"/>
            <a:chOff x="2644" y="4624"/>
            <a:chExt cx="6173" cy="5676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644" y="4624"/>
              <a:ext cx="5762" cy="5537"/>
            </a:xfrm>
            <a:prstGeom prst="rect">
              <a:avLst/>
            </a:prstGeom>
          </p:spPr>
        </p:pic>
        <p:grpSp>
          <p:nvGrpSpPr>
            <p:cNvPr id="14" name="组合 13"/>
            <p:cNvGrpSpPr/>
            <p:nvPr/>
          </p:nvGrpSpPr>
          <p:grpSpPr>
            <a:xfrm>
              <a:off x="3351" y="5934"/>
              <a:ext cx="5467" cy="4367"/>
              <a:chOff x="3351" y="5934"/>
              <a:chExt cx="5467" cy="4367"/>
            </a:xfrm>
          </p:grpSpPr>
          <p:cxnSp>
            <p:nvCxnSpPr>
              <p:cNvPr id="7" name="直接连接符 6"/>
              <p:cNvCxnSpPr/>
              <p:nvPr/>
            </p:nvCxnSpPr>
            <p:spPr>
              <a:xfrm>
                <a:off x="3351" y="7942"/>
                <a:ext cx="2981" cy="1375"/>
              </a:xfrm>
              <a:prstGeom prst="line">
                <a:avLst/>
              </a:prstGeom>
              <a:ln w="28575" cmpd="sng">
                <a:solidFill>
                  <a:schemeClr val="accent1">
                    <a:shade val="50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直接连接符 7"/>
              <p:cNvCxnSpPr/>
              <p:nvPr/>
            </p:nvCxnSpPr>
            <p:spPr>
              <a:xfrm flipV="1">
                <a:off x="6332" y="6506"/>
                <a:ext cx="1313" cy="2811"/>
              </a:xfrm>
              <a:prstGeom prst="line">
                <a:avLst/>
              </a:prstGeom>
              <a:ln w="28575" cmpd="sng">
                <a:solidFill>
                  <a:schemeClr val="accent1">
                    <a:shade val="50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" name="文本框 8"/>
              <p:cNvSpPr txBox="1"/>
              <p:nvPr/>
            </p:nvSpPr>
            <p:spPr>
              <a:xfrm>
                <a:off x="7800" y="5934"/>
                <a:ext cx="1019" cy="9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auto">
                  <a:lnSpc>
                    <a:spcPts val="4160"/>
                  </a:lnSpc>
                </a:pPr>
                <a:r>
                  <a:rPr lang="en-US" altLang="zh-CN" sz="2800">
                    <a:solidFill>
                      <a:schemeClr val="tx1"/>
                    </a:solidFill>
                    <a:latin typeface="Calibri" panose="020F0502020204030204"/>
                  </a:rPr>
                  <a:t>Q</a:t>
                </a:r>
              </a:p>
            </p:txBody>
          </p:sp>
          <p:sp>
            <p:nvSpPr>
              <p:cNvPr id="10" name="文本框 9"/>
              <p:cNvSpPr txBox="1"/>
              <p:nvPr/>
            </p:nvSpPr>
            <p:spPr>
              <a:xfrm>
                <a:off x="6039" y="9317"/>
                <a:ext cx="1019" cy="9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auto">
                  <a:lnSpc>
                    <a:spcPts val="4160"/>
                  </a:lnSpc>
                </a:pPr>
                <a:r>
                  <a:rPr lang="en-US" altLang="zh-CN" sz="2800">
                    <a:solidFill>
                      <a:schemeClr val="tx1"/>
                    </a:solidFill>
                    <a:latin typeface="Calibri" panose="020F0502020204030204"/>
                  </a:rPr>
                  <a:t>P</a:t>
                </a:r>
              </a:p>
            </p:txBody>
          </p:sp>
        </p:grpSp>
      </p:grpSp>
      <p:grpSp>
        <p:nvGrpSpPr>
          <p:cNvPr id="23" name="组合 22"/>
          <p:cNvGrpSpPr/>
          <p:nvPr/>
        </p:nvGrpSpPr>
        <p:grpSpPr>
          <a:xfrm>
            <a:off x="1607820" y="3586480"/>
            <a:ext cx="2721610" cy="203835"/>
            <a:chOff x="1590" y="5663"/>
            <a:chExt cx="4286" cy="321"/>
          </a:xfrm>
        </p:grpSpPr>
        <p:sp>
          <p:nvSpPr>
            <p:cNvPr id="11" name="矩形 10"/>
            <p:cNvSpPr/>
            <p:nvPr/>
          </p:nvSpPr>
          <p:spPr>
            <a:xfrm>
              <a:off x="1590" y="5676"/>
              <a:ext cx="263" cy="309"/>
            </a:xfrm>
            <a:prstGeom prst="rect">
              <a:avLst/>
            </a:prstGeom>
            <a:solidFill>
              <a:srgbClr val="F3E6DE"/>
            </a:solidFill>
            <a:ln w="28575" cmpd="sng">
              <a:solidFill>
                <a:schemeClr val="accent1">
                  <a:shade val="5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/>
            <p:cNvSpPr/>
            <p:nvPr/>
          </p:nvSpPr>
          <p:spPr>
            <a:xfrm>
              <a:off x="5614" y="5676"/>
              <a:ext cx="263" cy="309"/>
            </a:xfrm>
            <a:prstGeom prst="rect">
              <a:avLst/>
            </a:prstGeom>
            <a:solidFill>
              <a:srgbClr val="F3E6DE"/>
            </a:solidFill>
            <a:ln w="28575" cmpd="sng">
              <a:solidFill>
                <a:schemeClr val="accent1">
                  <a:shade val="5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 16"/>
            <p:cNvSpPr/>
            <p:nvPr/>
          </p:nvSpPr>
          <p:spPr>
            <a:xfrm rot="18000000">
              <a:off x="4352" y="5640"/>
              <a:ext cx="263" cy="309"/>
            </a:xfrm>
            <a:prstGeom prst="rect">
              <a:avLst/>
            </a:prstGeom>
            <a:solidFill>
              <a:srgbClr val="F3E6DE"/>
            </a:solidFill>
            <a:ln w="28575" cmpd="sng">
              <a:solidFill>
                <a:schemeClr val="accent1">
                  <a:shade val="5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5671185" y="629920"/>
            <a:ext cx="3916680" cy="3696970"/>
            <a:chOff x="8931" y="992"/>
            <a:chExt cx="6168" cy="5822"/>
          </a:xfrm>
        </p:grpSpPr>
        <p:sp>
          <p:nvSpPr>
            <p:cNvPr id="24" name="文本框 23"/>
            <p:cNvSpPr txBox="1"/>
            <p:nvPr/>
          </p:nvSpPr>
          <p:spPr>
            <a:xfrm>
              <a:off x="9882" y="5172"/>
              <a:ext cx="1036" cy="9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lnSpc>
                  <a:spcPts val="4160"/>
                </a:lnSpc>
              </a:pPr>
              <a:r>
                <a:rPr lang="en-US" altLang="zh-CN" sz="2400">
                  <a:solidFill>
                    <a:srgbClr val="FF0000"/>
                  </a:solidFill>
                  <a:latin typeface="Calibri" panose="020F0502020204030204"/>
                </a:rPr>
                <a:t>60°</a:t>
              </a:r>
            </a:p>
          </p:txBody>
        </p:sp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931" y="992"/>
              <a:ext cx="6168" cy="5822"/>
            </a:xfrm>
            <a:prstGeom prst="rect">
              <a:avLst/>
            </a:prstGeom>
          </p:spPr>
        </p:pic>
        <p:sp>
          <p:nvSpPr>
            <p:cNvPr id="29" name="任意多边形 28"/>
            <p:cNvSpPr/>
            <p:nvPr/>
          </p:nvSpPr>
          <p:spPr>
            <a:xfrm>
              <a:off x="9808" y="5588"/>
              <a:ext cx="278" cy="371"/>
            </a:xfrm>
            <a:custGeom>
              <a:avLst/>
              <a:gdLst>
                <a:gd name="connisteX0" fmla="*/ 0 w 176530"/>
                <a:gd name="connsiteY0" fmla="*/ 0 h 235585"/>
                <a:gd name="connisteX1" fmla="*/ 68580 w 176530"/>
                <a:gd name="connsiteY1" fmla="*/ 29210 h 235585"/>
                <a:gd name="connisteX2" fmla="*/ 127635 w 176530"/>
                <a:gd name="connsiteY2" fmla="*/ 97790 h 235585"/>
                <a:gd name="connisteX3" fmla="*/ 166370 w 176530"/>
                <a:gd name="connsiteY3" fmla="*/ 167005 h 235585"/>
                <a:gd name="connisteX4" fmla="*/ 176530 w 176530"/>
                <a:gd name="connsiteY4" fmla="*/ 235585 h 235585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</a:cxnLst>
              <a:rect l="l" t="t" r="r" b="b"/>
              <a:pathLst>
                <a:path w="176530" h="235585">
                  <a:moveTo>
                    <a:pt x="0" y="0"/>
                  </a:moveTo>
                  <a:cubicBezTo>
                    <a:pt x="12700" y="4445"/>
                    <a:pt x="43180" y="9525"/>
                    <a:pt x="68580" y="29210"/>
                  </a:cubicBezTo>
                  <a:cubicBezTo>
                    <a:pt x="93980" y="48895"/>
                    <a:pt x="107950" y="70485"/>
                    <a:pt x="127635" y="97790"/>
                  </a:cubicBezTo>
                  <a:cubicBezTo>
                    <a:pt x="147320" y="125095"/>
                    <a:pt x="156845" y="139700"/>
                    <a:pt x="166370" y="167005"/>
                  </a:cubicBezTo>
                  <a:cubicBezTo>
                    <a:pt x="175895" y="194310"/>
                    <a:pt x="175260" y="223520"/>
                    <a:pt x="176530" y="235585"/>
                  </a:cubicBezTo>
                </a:path>
              </a:pathLst>
            </a:cu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任意多边形 29"/>
            <p:cNvSpPr/>
            <p:nvPr/>
          </p:nvSpPr>
          <p:spPr>
            <a:xfrm>
              <a:off x="10919" y="5479"/>
              <a:ext cx="278" cy="371"/>
            </a:xfrm>
            <a:custGeom>
              <a:avLst/>
              <a:gdLst>
                <a:gd name="connisteX0" fmla="*/ 0 w 176530"/>
                <a:gd name="connsiteY0" fmla="*/ 0 h 235585"/>
                <a:gd name="connisteX1" fmla="*/ 68580 w 176530"/>
                <a:gd name="connsiteY1" fmla="*/ 29210 h 235585"/>
                <a:gd name="connisteX2" fmla="*/ 127635 w 176530"/>
                <a:gd name="connsiteY2" fmla="*/ 97790 h 235585"/>
                <a:gd name="connisteX3" fmla="*/ 166370 w 176530"/>
                <a:gd name="connsiteY3" fmla="*/ 167005 h 235585"/>
                <a:gd name="connisteX4" fmla="*/ 176530 w 176530"/>
                <a:gd name="connsiteY4" fmla="*/ 235585 h 235585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</a:cxnLst>
              <a:rect l="l" t="t" r="r" b="b"/>
              <a:pathLst>
                <a:path w="176530" h="235585">
                  <a:moveTo>
                    <a:pt x="0" y="0"/>
                  </a:moveTo>
                  <a:cubicBezTo>
                    <a:pt x="12700" y="4445"/>
                    <a:pt x="43180" y="9525"/>
                    <a:pt x="68580" y="29210"/>
                  </a:cubicBezTo>
                  <a:cubicBezTo>
                    <a:pt x="93980" y="48895"/>
                    <a:pt x="107950" y="70485"/>
                    <a:pt x="127635" y="97790"/>
                  </a:cubicBezTo>
                  <a:cubicBezTo>
                    <a:pt x="147320" y="125095"/>
                    <a:pt x="156845" y="139700"/>
                    <a:pt x="166370" y="167005"/>
                  </a:cubicBezTo>
                  <a:cubicBezTo>
                    <a:pt x="175895" y="194310"/>
                    <a:pt x="175260" y="223520"/>
                    <a:pt x="176530" y="235585"/>
                  </a:cubicBezTo>
                </a:path>
              </a:pathLst>
            </a:cu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任意多边形 30"/>
            <p:cNvSpPr/>
            <p:nvPr/>
          </p:nvSpPr>
          <p:spPr>
            <a:xfrm rot="14340000">
              <a:off x="13994" y="5633"/>
              <a:ext cx="270" cy="294"/>
            </a:xfrm>
            <a:custGeom>
              <a:avLst/>
              <a:gdLst>
                <a:gd name="connisteX0" fmla="*/ 0 w 176530"/>
                <a:gd name="connsiteY0" fmla="*/ 0 h 235585"/>
                <a:gd name="connisteX1" fmla="*/ 68580 w 176530"/>
                <a:gd name="connsiteY1" fmla="*/ 29210 h 235585"/>
                <a:gd name="connisteX2" fmla="*/ 127635 w 176530"/>
                <a:gd name="connsiteY2" fmla="*/ 97790 h 235585"/>
                <a:gd name="connisteX3" fmla="*/ 166370 w 176530"/>
                <a:gd name="connsiteY3" fmla="*/ 167005 h 235585"/>
                <a:gd name="connisteX4" fmla="*/ 176530 w 176530"/>
                <a:gd name="connsiteY4" fmla="*/ 235585 h 235585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</a:cxnLst>
              <a:rect l="l" t="t" r="r" b="b"/>
              <a:pathLst>
                <a:path w="176530" h="235585">
                  <a:moveTo>
                    <a:pt x="0" y="0"/>
                  </a:moveTo>
                  <a:cubicBezTo>
                    <a:pt x="12700" y="4445"/>
                    <a:pt x="43180" y="9525"/>
                    <a:pt x="68580" y="29210"/>
                  </a:cubicBezTo>
                  <a:cubicBezTo>
                    <a:pt x="93980" y="48895"/>
                    <a:pt x="107950" y="70485"/>
                    <a:pt x="127635" y="97790"/>
                  </a:cubicBezTo>
                  <a:cubicBezTo>
                    <a:pt x="147320" y="125095"/>
                    <a:pt x="156845" y="139700"/>
                    <a:pt x="166370" y="167005"/>
                  </a:cubicBezTo>
                  <a:cubicBezTo>
                    <a:pt x="175895" y="194310"/>
                    <a:pt x="175260" y="223520"/>
                    <a:pt x="176530" y="235585"/>
                  </a:cubicBezTo>
                </a:path>
              </a:pathLst>
            </a:cu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13213" y="5172"/>
              <a:ext cx="1036" cy="9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lnSpc>
                  <a:spcPts val="4160"/>
                </a:lnSpc>
              </a:pPr>
              <a:r>
                <a:rPr lang="en-US" altLang="zh-CN" sz="2400">
                  <a:solidFill>
                    <a:srgbClr val="FF0000"/>
                  </a:solidFill>
                  <a:latin typeface="Calibri" panose="020F0502020204030204"/>
                </a:rPr>
                <a:t>60°</a:t>
              </a: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10919" y="4677"/>
              <a:ext cx="1036" cy="9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lnSpc>
                  <a:spcPts val="4160"/>
                </a:lnSpc>
              </a:pPr>
              <a:r>
                <a:rPr lang="en-US" altLang="zh-CN" sz="2400">
                  <a:solidFill>
                    <a:srgbClr val="FF0000"/>
                  </a:solidFill>
                  <a:latin typeface="Calibri" panose="020F0502020204030204"/>
                </a:rPr>
                <a:t>60°</a:t>
              </a:r>
            </a:p>
          </p:txBody>
        </p:sp>
      </p:grpSp>
      <p:cxnSp>
        <p:nvCxnSpPr>
          <p:cNvPr id="35" name="直接连接符 34"/>
          <p:cNvCxnSpPr/>
          <p:nvPr/>
        </p:nvCxnSpPr>
        <p:spPr>
          <a:xfrm flipV="1">
            <a:off x="1549400" y="3778250"/>
            <a:ext cx="2844165" cy="19050"/>
          </a:xfrm>
          <a:prstGeom prst="line">
            <a:avLst/>
          </a:prstGeom>
          <a:ln w="44450">
            <a:solidFill>
              <a:srgbClr val="169A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>
            <a:off x="1578610" y="2905125"/>
            <a:ext cx="1873250" cy="882650"/>
          </a:xfrm>
          <a:prstGeom prst="line">
            <a:avLst/>
          </a:prstGeom>
          <a:ln w="44450">
            <a:solidFill>
              <a:srgbClr val="169A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>
          <a:xfrm flipV="1">
            <a:off x="3500755" y="1983105"/>
            <a:ext cx="834390" cy="1795145"/>
          </a:xfrm>
          <a:prstGeom prst="line">
            <a:avLst/>
          </a:prstGeom>
          <a:ln w="44450">
            <a:solidFill>
              <a:srgbClr val="169A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/>
          <p:cNvCxnSpPr/>
          <p:nvPr/>
        </p:nvCxnSpPr>
        <p:spPr>
          <a:xfrm flipV="1">
            <a:off x="6060440" y="3787775"/>
            <a:ext cx="3110230" cy="9525"/>
          </a:xfrm>
          <a:prstGeom prst="line">
            <a:avLst/>
          </a:prstGeom>
          <a:ln w="44450">
            <a:solidFill>
              <a:srgbClr val="169A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/>
          <p:cNvCxnSpPr/>
          <p:nvPr/>
        </p:nvCxnSpPr>
        <p:spPr>
          <a:xfrm flipH="1">
            <a:off x="6904990" y="1943735"/>
            <a:ext cx="264795" cy="1814830"/>
          </a:xfrm>
          <a:prstGeom prst="line">
            <a:avLst/>
          </a:prstGeom>
          <a:ln w="44450">
            <a:solidFill>
              <a:srgbClr val="169A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39"/>
          <p:cNvCxnSpPr/>
          <p:nvPr/>
        </p:nvCxnSpPr>
        <p:spPr>
          <a:xfrm flipV="1">
            <a:off x="6904990" y="2973705"/>
            <a:ext cx="1804670" cy="827405"/>
          </a:xfrm>
          <a:prstGeom prst="line">
            <a:avLst/>
          </a:prstGeom>
          <a:ln w="44450">
            <a:solidFill>
              <a:srgbClr val="169A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云形标注 40"/>
          <p:cNvSpPr/>
          <p:nvPr/>
        </p:nvSpPr>
        <p:spPr>
          <a:xfrm>
            <a:off x="9096375" y="4542790"/>
            <a:ext cx="1941830" cy="1226185"/>
          </a:xfrm>
          <a:prstGeom prst="cloudCallout">
            <a:avLst>
              <a:gd name="adj1" fmla="val -98626"/>
              <a:gd name="adj2" fmla="val -4067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/>
              <a:t>一线三等角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49" grpId="0"/>
      <p:bldP spid="4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E6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鲜花, 植物, 餐桌, 小&#10;&#10;已生成极高可信度的说明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46" b="22659"/>
          <a:stretch>
            <a:fillRect/>
          </a:stretch>
        </p:blipFill>
        <p:spPr>
          <a:xfrm>
            <a:off x="0" y="5518150"/>
            <a:ext cx="1076997" cy="1371600"/>
          </a:xfrm>
          <a:prstGeom prst="rect">
            <a:avLst/>
          </a:prstGeom>
        </p:spPr>
      </p:pic>
      <p:pic>
        <p:nvPicPr>
          <p:cNvPr id="15" name="图片 14" descr="图片包含 鲜花, 植物, 餐桌, 小&#10;&#10;已生成极高可信度的说明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31" t="26167" b="25196"/>
          <a:stretch>
            <a:fillRect/>
          </a:stretch>
        </p:blipFill>
        <p:spPr>
          <a:xfrm flipH="1" flipV="1">
            <a:off x="11296649" y="-2"/>
            <a:ext cx="895349" cy="1072874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1486535" y="3619500"/>
            <a:ext cx="140398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32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华文琥珀" panose="02010800040101010101" charset="-122"/>
                <a:ea typeface="华文琥珀" panose="02010800040101010101" charset="-122"/>
                <a:sym typeface="+mn-ea"/>
              </a:rPr>
              <a:t>总结：</a:t>
            </a:r>
          </a:p>
        </p:txBody>
      </p:sp>
      <p:sp>
        <p:nvSpPr>
          <p:cNvPr id="49" name="文本框 48"/>
          <p:cNvSpPr txBox="1"/>
          <p:nvPr/>
        </p:nvSpPr>
        <p:spPr>
          <a:xfrm>
            <a:off x="2890520" y="4203065"/>
            <a:ext cx="6666865" cy="1158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ts val="4160"/>
              </a:lnSpc>
            </a:pPr>
            <a:r>
              <a:rPr lang="zh-CN" altLang="en-US" sz="2800">
                <a:solidFill>
                  <a:srgbClr val="FF0000"/>
                </a:solidFill>
                <a:latin typeface="Calibri" panose="020F0502020204030204"/>
                <a:ea typeface="黑体" panose="02010609060101010101" charset="-122"/>
                <a:cs typeface="Cambria Math" panose="02040503050406030204" charset="0"/>
                <a:sym typeface="+mn-ea"/>
              </a:rPr>
              <a:t>如图中，若满足∠</a:t>
            </a:r>
            <a:r>
              <a:rPr lang="en-US" altLang="zh-CN" sz="2800">
                <a:solidFill>
                  <a:srgbClr val="FF0000"/>
                </a:solidFill>
                <a:latin typeface="Calibri" panose="020F0502020204030204"/>
                <a:ea typeface="黑体" panose="02010609060101010101" charset="-122"/>
                <a:cs typeface="Cambria Math" panose="02040503050406030204" charset="0"/>
                <a:sym typeface="+mn-ea"/>
              </a:rPr>
              <a:t>B=∠ACE=∠D,AC=CE</a:t>
            </a:r>
            <a:r>
              <a:rPr lang="zh-CN" altLang="en-US" sz="2800">
                <a:solidFill>
                  <a:srgbClr val="FF0000"/>
                </a:solidFill>
                <a:latin typeface="Calibri" panose="020F0502020204030204"/>
                <a:ea typeface="黑体" panose="02010609060101010101" charset="-122"/>
                <a:cs typeface="Cambria Math" panose="02040503050406030204" charset="0"/>
                <a:sym typeface="+mn-ea"/>
              </a:rPr>
              <a:t>时，</a:t>
            </a:r>
          </a:p>
          <a:p>
            <a:pPr fontAlgn="auto">
              <a:lnSpc>
                <a:spcPts val="4160"/>
              </a:lnSpc>
            </a:pPr>
            <a:r>
              <a:rPr lang="zh-CN" altLang="en-US" sz="2800">
                <a:solidFill>
                  <a:srgbClr val="FF0000"/>
                </a:solidFill>
                <a:latin typeface="Calibri" panose="020F0502020204030204"/>
                <a:ea typeface="黑体" panose="02010609060101010101" charset="-122"/>
                <a:cs typeface="Cambria Math" panose="02040503050406030204" charset="0"/>
                <a:sym typeface="+mn-ea"/>
              </a:rPr>
              <a:t>则可得到△</a:t>
            </a:r>
            <a:r>
              <a:rPr lang="en-US" altLang="zh-CN" sz="2800">
                <a:solidFill>
                  <a:srgbClr val="FF0000"/>
                </a:solidFill>
                <a:latin typeface="Calibri" panose="020F0502020204030204"/>
                <a:ea typeface="黑体" panose="02010609060101010101" charset="-122"/>
                <a:cs typeface="Cambria Math" panose="02040503050406030204" charset="0"/>
                <a:sym typeface="+mn-ea"/>
              </a:rPr>
              <a:t>ABC</a:t>
            </a:r>
            <a:r>
              <a:rPr lang="en-US" altLang="zh-CN" sz="28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Cambria Math" panose="02040503050406030204" charset="0"/>
                <a:sym typeface="+mn-ea"/>
              </a:rPr>
              <a:t>≌</a:t>
            </a:r>
            <a:r>
              <a:rPr lang="en-US" altLang="zh-CN" sz="2800">
                <a:solidFill>
                  <a:srgbClr val="FF0000"/>
                </a:solidFill>
                <a:latin typeface="Calibri" panose="020F0502020204030204"/>
                <a:ea typeface="黑体" panose="02010609060101010101" charset="-122"/>
                <a:cs typeface="Cambria Math" panose="02040503050406030204" charset="0"/>
                <a:sym typeface="+mn-ea"/>
              </a:rPr>
              <a:t>△CDE.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3205" y="1275715"/>
            <a:ext cx="5135880" cy="2343785"/>
          </a:xfrm>
          <a:prstGeom prst="rect">
            <a:avLst/>
          </a:prstGeom>
        </p:spPr>
      </p:pic>
      <p:sp>
        <p:nvSpPr>
          <p:cNvPr id="8" name="圆角矩形 7"/>
          <p:cNvSpPr/>
          <p:nvPr/>
        </p:nvSpPr>
        <p:spPr>
          <a:xfrm>
            <a:off x="241596" y="394652"/>
            <a:ext cx="3109595" cy="641985"/>
          </a:xfrm>
          <a:prstGeom prst="roundRect">
            <a:avLst/>
          </a:prstGeom>
          <a:ln>
            <a:solidFill>
              <a:srgbClr val="EA55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 smtClean="0">
                <a:latin typeface="黑体" panose="02010609060101010101" charset="-122"/>
                <a:ea typeface="黑体" panose="02010609060101010101" charset="-122"/>
              </a:rPr>
              <a:t>一线三等角模型</a:t>
            </a:r>
            <a:endParaRPr lang="zh-CN" altLang="en-US" sz="3200" dirty="0"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4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E6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10299700" y="11214100"/>
            <a:ext cx="342900" cy="241300"/>
          </a:xfrm>
          <a:prstGeom prst="cube">
            <a:avLst/>
          </a:prstGeom>
        </p:spPr>
      </p:pic>
      <p:sp>
        <p:nvSpPr>
          <p:cNvPr id="6" name="圆角矩形 5"/>
          <p:cNvSpPr/>
          <p:nvPr/>
        </p:nvSpPr>
        <p:spPr>
          <a:xfrm>
            <a:off x="342265" y="73660"/>
            <a:ext cx="4020010" cy="641985"/>
          </a:xfrm>
          <a:prstGeom prst="roundRect">
            <a:avLst/>
          </a:prstGeom>
          <a:ln>
            <a:solidFill>
              <a:srgbClr val="EA55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 smtClean="0">
                <a:latin typeface="黑体" panose="02010609060101010101" charset="-122"/>
                <a:ea typeface="黑体" panose="02010609060101010101" charset="-122"/>
              </a:rPr>
              <a:t>拓展拔高手拉手模型</a:t>
            </a:r>
            <a:endParaRPr lang="zh-CN" altLang="en-US" sz="3200" dirty="0"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9227" y="791145"/>
            <a:ext cx="7560164" cy="5616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E6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10299700" y="11214100"/>
            <a:ext cx="342900" cy="241300"/>
          </a:xfrm>
          <a:prstGeom prst="cube">
            <a:avLst/>
          </a:prstGeom>
        </p:spPr>
      </p:pic>
      <p:sp>
        <p:nvSpPr>
          <p:cNvPr id="4" name="圆角矩形 3"/>
          <p:cNvSpPr/>
          <p:nvPr/>
        </p:nvSpPr>
        <p:spPr>
          <a:xfrm>
            <a:off x="342264" y="73660"/>
            <a:ext cx="3659285" cy="641985"/>
          </a:xfrm>
          <a:prstGeom prst="roundRect">
            <a:avLst/>
          </a:prstGeom>
          <a:ln>
            <a:solidFill>
              <a:srgbClr val="EA55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 smtClean="0">
                <a:latin typeface="黑体" panose="02010609060101010101" charset="-122"/>
                <a:ea typeface="黑体" panose="02010609060101010101" charset="-122"/>
              </a:rPr>
              <a:t>拓展拔高半角模型</a:t>
            </a:r>
            <a:endParaRPr lang="zh-CN" altLang="en-US" sz="3200" dirty="0"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985" y="715645"/>
            <a:ext cx="4262138" cy="1803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5814" y="715645"/>
            <a:ext cx="4309593" cy="1803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263" y="2924764"/>
            <a:ext cx="3919343" cy="3623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5814" y="2980496"/>
            <a:ext cx="4481098" cy="3511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89046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E6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5"/>
          <p:cNvSpPr/>
          <p:nvPr/>
        </p:nvSpPr>
        <p:spPr>
          <a:xfrm>
            <a:off x="2961640" y="2065020"/>
            <a:ext cx="1687195" cy="471170"/>
          </a:xfrm>
          <a:prstGeom prst="roundRect">
            <a:avLst/>
          </a:prstGeom>
          <a:solidFill>
            <a:srgbClr val="FFFF00"/>
          </a:solidFill>
          <a:ln>
            <a:solidFill>
              <a:srgbClr val="EA55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 descr="图片包含 鲜花, 植物, 餐桌, 小&#10;&#10;已生成极高可信度的说明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46" b="22659"/>
          <a:stretch>
            <a:fillRect/>
          </a:stretch>
        </p:blipFill>
        <p:spPr>
          <a:xfrm>
            <a:off x="0" y="5486400"/>
            <a:ext cx="1076997" cy="1371600"/>
          </a:xfrm>
          <a:prstGeom prst="rect">
            <a:avLst/>
          </a:prstGeom>
        </p:spPr>
      </p:pic>
      <p:pic>
        <p:nvPicPr>
          <p:cNvPr id="15" name="图片 14" descr="图片包含 鲜花, 植物, 餐桌, 小&#10;&#10;已生成极高可信度的说明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31" t="26167" b="25196"/>
          <a:stretch>
            <a:fillRect/>
          </a:stretch>
        </p:blipFill>
        <p:spPr>
          <a:xfrm flipH="1" flipV="1">
            <a:off x="11296649" y="-2"/>
            <a:ext cx="895349" cy="1072874"/>
          </a:xfrm>
          <a:prstGeom prst="rect">
            <a:avLst/>
          </a:prstGeom>
        </p:spPr>
      </p:pic>
      <p:sp>
        <p:nvSpPr>
          <p:cNvPr id="24" name="文本框 23"/>
          <p:cNvSpPr txBox="1"/>
          <p:nvPr/>
        </p:nvSpPr>
        <p:spPr>
          <a:xfrm>
            <a:off x="765175" y="996950"/>
            <a:ext cx="865251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一、全等三角形的定义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692275" y="1967865"/>
            <a:ext cx="7798435" cy="624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ts val="4160"/>
              </a:lnSpc>
            </a:pPr>
            <a:r>
              <a:rPr lang="zh-CN" altLang="en-US" sz="3200">
                <a:solidFill>
                  <a:schemeClr val="tx1"/>
                </a:solidFill>
                <a:latin typeface="Calibri" panose="020F0502020204030204"/>
              </a:rPr>
              <a:t>两个能完全重合的三角形叫做全等三角形</a:t>
            </a:r>
            <a:r>
              <a:rPr lang="en-US" altLang="zh-CN" sz="3200">
                <a:solidFill>
                  <a:schemeClr val="tx1"/>
                </a:solidFill>
                <a:latin typeface="Calibri" panose="020F0502020204030204"/>
              </a:rPr>
              <a:t>.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5262245" y="3168015"/>
            <a:ext cx="17443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FF0000"/>
                </a:solidFill>
                <a:latin typeface="Calibri" panose="020F0502020204030204"/>
              </a:rPr>
              <a:t>大小相等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2421255" y="3168015"/>
            <a:ext cx="17545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FF0000"/>
                </a:solidFill>
                <a:latin typeface="Calibri" panose="020F0502020204030204"/>
              </a:rPr>
              <a:t>形状相同</a:t>
            </a:r>
          </a:p>
        </p:txBody>
      </p:sp>
      <p:sp>
        <p:nvSpPr>
          <p:cNvPr id="4" name="圆角矩形 3"/>
          <p:cNvSpPr/>
          <p:nvPr/>
        </p:nvSpPr>
        <p:spPr>
          <a:xfrm>
            <a:off x="342265" y="73660"/>
            <a:ext cx="2432685" cy="641985"/>
          </a:xfrm>
          <a:prstGeom prst="roundRect">
            <a:avLst/>
          </a:prstGeom>
          <a:ln>
            <a:solidFill>
              <a:srgbClr val="EA55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>
                <a:latin typeface="黑体" panose="02010609060101010101" charset="-122"/>
                <a:ea typeface="黑体" panose="02010609060101010101" charset="-122"/>
              </a:rPr>
              <a:t>知识点巩固</a:t>
            </a:r>
          </a:p>
        </p:txBody>
      </p:sp>
      <p:sp>
        <p:nvSpPr>
          <p:cNvPr id="7" name="等腰三角形 6"/>
          <p:cNvSpPr/>
          <p:nvPr/>
        </p:nvSpPr>
        <p:spPr>
          <a:xfrm rot="1920000">
            <a:off x="2124710" y="4156075"/>
            <a:ext cx="1696720" cy="182435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等腰三角形 8"/>
          <p:cNvSpPr/>
          <p:nvPr/>
        </p:nvSpPr>
        <p:spPr>
          <a:xfrm rot="1920000">
            <a:off x="5616575" y="4232275"/>
            <a:ext cx="1696720" cy="182435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88021 0.01" pathEditMode="relative" ptsTypes="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/>
      <p:bldP spid="27" grpId="0"/>
      <p:bldP spid="29" grpId="0"/>
      <p:bldP spid="7" grpId="0" animBg="1"/>
      <p:bldP spid="7" grpId="2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E6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鲜花, 植物, 餐桌, 小&#10;&#10;已生成极高可信度的说明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46" b="22659"/>
          <a:stretch>
            <a:fillRect/>
          </a:stretch>
        </p:blipFill>
        <p:spPr>
          <a:xfrm>
            <a:off x="0" y="5486400"/>
            <a:ext cx="1076997" cy="1371600"/>
          </a:xfrm>
          <a:prstGeom prst="rect">
            <a:avLst/>
          </a:prstGeom>
        </p:spPr>
      </p:pic>
      <p:pic>
        <p:nvPicPr>
          <p:cNvPr id="15" name="图片 14" descr="图片包含 鲜花, 植物, 餐桌, 小&#10;&#10;已生成极高可信度的说明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31" t="26167" b="25196"/>
          <a:stretch>
            <a:fillRect/>
          </a:stretch>
        </p:blipFill>
        <p:spPr>
          <a:xfrm flipH="1" flipV="1">
            <a:off x="11296649" y="-2"/>
            <a:ext cx="895349" cy="1072874"/>
          </a:xfrm>
          <a:prstGeom prst="rect">
            <a:avLst/>
          </a:prstGeom>
        </p:spPr>
      </p:pic>
      <p:sp>
        <p:nvSpPr>
          <p:cNvPr id="24" name="文本框 23"/>
          <p:cNvSpPr txBox="1"/>
          <p:nvPr/>
        </p:nvSpPr>
        <p:spPr>
          <a:xfrm>
            <a:off x="765175" y="996950"/>
            <a:ext cx="865251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二、全等三角形的性质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834390" y="3555365"/>
            <a:ext cx="2737485" cy="624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ts val="4160"/>
              </a:lnSpc>
            </a:pPr>
            <a:r>
              <a:rPr lang="zh-CN" altLang="en-US" sz="3200">
                <a:solidFill>
                  <a:schemeClr val="tx1"/>
                </a:solidFill>
                <a:latin typeface="Calibri" panose="020F0502020204030204"/>
              </a:rPr>
              <a:t>全等三角形的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4258945" y="2166620"/>
            <a:ext cx="16624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Calibri" panose="020F0502020204030204"/>
              </a:rPr>
              <a:t>①对应边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5824220" y="2166620"/>
            <a:ext cx="9740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FF0000"/>
                </a:solidFill>
                <a:latin typeface="Calibri" panose="020F0502020204030204"/>
              </a:rPr>
              <a:t>相等</a:t>
            </a:r>
          </a:p>
        </p:txBody>
      </p:sp>
      <p:sp>
        <p:nvSpPr>
          <p:cNvPr id="2" name="圆角矩形 1"/>
          <p:cNvSpPr/>
          <p:nvPr/>
        </p:nvSpPr>
        <p:spPr>
          <a:xfrm>
            <a:off x="342265" y="73660"/>
            <a:ext cx="2432685" cy="641985"/>
          </a:xfrm>
          <a:prstGeom prst="roundRect">
            <a:avLst/>
          </a:prstGeom>
          <a:ln>
            <a:solidFill>
              <a:srgbClr val="EA55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>
                <a:latin typeface="黑体" panose="02010609060101010101" charset="-122"/>
                <a:ea typeface="黑体" panose="02010609060101010101" charset="-122"/>
              </a:rPr>
              <a:t>知识点巩固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4260215" y="2960370"/>
            <a:ext cx="16624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Calibri" panose="020F0502020204030204"/>
              </a:rPr>
              <a:t>②对应角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4338955" y="3808095"/>
            <a:ext cx="16624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Calibri" panose="020F0502020204030204"/>
              </a:rPr>
              <a:t>③周长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4338955" y="4655820"/>
            <a:ext cx="16624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Calibri" panose="020F0502020204030204"/>
              </a:rPr>
              <a:t>④面积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4338955" y="5449570"/>
            <a:ext cx="51403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Calibri" panose="020F0502020204030204"/>
              </a:rPr>
              <a:t>⑤对应的高、中线、角平分线</a:t>
            </a:r>
          </a:p>
        </p:txBody>
      </p:sp>
      <p:sp>
        <p:nvSpPr>
          <p:cNvPr id="29" name="左大括号 28"/>
          <p:cNvSpPr/>
          <p:nvPr/>
        </p:nvSpPr>
        <p:spPr>
          <a:xfrm>
            <a:off x="3815080" y="2251710"/>
            <a:ext cx="392430" cy="3491865"/>
          </a:xfrm>
          <a:prstGeom prst="leftBrace">
            <a:avLst>
              <a:gd name="adj1" fmla="val 88187"/>
              <a:gd name="adj2" fmla="val 50000"/>
            </a:avLst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文本框 30"/>
          <p:cNvSpPr txBox="1"/>
          <p:nvPr/>
        </p:nvSpPr>
        <p:spPr>
          <a:xfrm>
            <a:off x="5824220" y="2960370"/>
            <a:ext cx="9740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FF0000"/>
                </a:solidFill>
                <a:latin typeface="Calibri" panose="020F0502020204030204"/>
              </a:rPr>
              <a:t>相等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5608955" y="3808095"/>
            <a:ext cx="9740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FF0000"/>
                </a:solidFill>
                <a:latin typeface="Calibri" panose="020F0502020204030204"/>
              </a:rPr>
              <a:t>相等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5608955" y="4655820"/>
            <a:ext cx="9740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FF0000"/>
                </a:solidFill>
                <a:latin typeface="Calibri" panose="020F0502020204030204"/>
              </a:rPr>
              <a:t>相等</a:t>
            </a:r>
          </a:p>
        </p:txBody>
      </p:sp>
      <p:sp>
        <p:nvSpPr>
          <p:cNvPr id="35" name="文本框 34"/>
          <p:cNvSpPr txBox="1"/>
          <p:nvPr/>
        </p:nvSpPr>
        <p:spPr>
          <a:xfrm>
            <a:off x="9109710" y="5449570"/>
            <a:ext cx="9740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FF0000"/>
                </a:solidFill>
                <a:latin typeface="Calibri" panose="020F0502020204030204"/>
              </a:rPr>
              <a:t>相等</a:t>
            </a:r>
          </a:p>
        </p:txBody>
      </p:sp>
      <p:sp>
        <p:nvSpPr>
          <p:cNvPr id="36" name="圆角矩形标注 35"/>
          <p:cNvSpPr/>
          <p:nvPr/>
        </p:nvSpPr>
        <p:spPr>
          <a:xfrm>
            <a:off x="7886065" y="1270000"/>
            <a:ext cx="4050665" cy="2285365"/>
          </a:xfrm>
          <a:prstGeom prst="wedgeRoundRectCallout">
            <a:avLst>
              <a:gd name="adj1" fmla="val -58355"/>
              <a:gd name="adj2" fmla="val 93011"/>
              <a:gd name="adj3" fmla="val 16667"/>
            </a:avLst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fontAlgn="auto">
              <a:lnSpc>
                <a:spcPts val="5540"/>
              </a:lnSpc>
            </a:pPr>
            <a:r>
              <a:rPr lang="zh-CN" altLang="en-US" sz="3200">
                <a:solidFill>
                  <a:schemeClr val="bg1"/>
                </a:solidFill>
              </a:rPr>
              <a:t>全等三角形的功能：</a:t>
            </a:r>
            <a:endParaRPr lang="zh-CN" altLang="en-US" sz="3200"/>
          </a:p>
          <a:p>
            <a:pPr algn="l" fontAlgn="auto">
              <a:lnSpc>
                <a:spcPts val="5540"/>
              </a:lnSpc>
            </a:pPr>
            <a:r>
              <a:rPr lang="zh-CN" altLang="en-US" sz="3200">
                <a:solidFill>
                  <a:srgbClr val="FFFF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◎</a:t>
            </a:r>
            <a:r>
              <a:rPr lang="zh-CN" altLang="en-US" sz="3200" b="1">
                <a:solidFill>
                  <a:srgbClr val="EA555C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得到相等的线段；</a:t>
            </a:r>
            <a:endParaRPr lang="zh-CN" altLang="en-US" sz="32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l" fontAlgn="auto">
              <a:lnSpc>
                <a:spcPts val="5540"/>
              </a:lnSpc>
            </a:pPr>
            <a:r>
              <a:rPr lang="zh-CN" altLang="en-US" sz="3200">
                <a:solidFill>
                  <a:srgbClr val="FFFF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◎</a:t>
            </a:r>
            <a:r>
              <a:rPr lang="zh-CN" altLang="en-US" sz="3200" b="1">
                <a:solidFill>
                  <a:srgbClr val="EA555C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得到相等的角.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7" dur="8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8" dur="80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80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3" grpId="0"/>
      <p:bldP spid="28" grpId="0"/>
      <p:bldP spid="7" grpId="0"/>
      <p:bldP spid="9" grpId="0"/>
      <p:bldP spid="10" grpId="0"/>
      <p:bldP spid="25" grpId="0"/>
      <p:bldP spid="29" grpId="0" animBg="1"/>
      <p:bldP spid="31" grpId="0"/>
      <p:bldP spid="32" grpId="0"/>
      <p:bldP spid="34" grpId="0"/>
      <p:bldP spid="35" grpId="0"/>
      <p:bldP spid="3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E6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鲜花, 植物, 餐桌, 小&#10;&#10;已生成极高可信度的说明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46" b="22659"/>
          <a:stretch>
            <a:fillRect/>
          </a:stretch>
        </p:blipFill>
        <p:spPr>
          <a:xfrm>
            <a:off x="0" y="5486400"/>
            <a:ext cx="1076997" cy="1371600"/>
          </a:xfrm>
          <a:prstGeom prst="rect">
            <a:avLst/>
          </a:prstGeom>
        </p:spPr>
      </p:pic>
      <p:pic>
        <p:nvPicPr>
          <p:cNvPr id="15" name="图片 14" descr="图片包含 鲜花, 植物, 餐桌, 小&#10;&#10;已生成极高可信度的说明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31" t="26167" b="25196"/>
          <a:stretch>
            <a:fillRect/>
          </a:stretch>
        </p:blipFill>
        <p:spPr>
          <a:xfrm flipH="1" flipV="1">
            <a:off x="11296649" y="-2"/>
            <a:ext cx="895349" cy="1072874"/>
          </a:xfrm>
          <a:prstGeom prst="rect">
            <a:avLst/>
          </a:prstGeom>
        </p:spPr>
      </p:pic>
      <p:sp>
        <p:nvSpPr>
          <p:cNvPr id="24" name="文本框 23"/>
          <p:cNvSpPr txBox="1"/>
          <p:nvPr/>
        </p:nvSpPr>
        <p:spPr>
          <a:xfrm>
            <a:off x="765175" y="996950"/>
            <a:ext cx="453771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三、全等三角形的判定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890270" y="1955800"/>
            <a:ext cx="9749155" cy="1388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ts val="5060"/>
              </a:lnSpc>
            </a:pPr>
            <a:r>
              <a:rPr lang="en-US" altLang="zh-CN" sz="3200">
                <a:solidFill>
                  <a:schemeClr val="tx1"/>
                </a:solidFill>
                <a:latin typeface="Calibri" panose="020F0502020204030204"/>
              </a:rPr>
              <a:t>         </a:t>
            </a:r>
            <a:r>
              <a:rPr lang="en-US" altLang="zh-CN" sz="3200" b="1">
                <a:solidFill>
                  <a:srgbClr val="EA555C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◎</a:t>
            </a:r>
            <a:r>
              <a:rPr lang="zh-CN" altLang="en-US" sz="3200">
                <a:solidFill>
                  <a:schemeClr val="tx1"/>
                </a:solidFill>
                <a:latin typeface="Calibri" panose="020F0502020204030204"/>
              </a:rPr>
              <a:t>判定两个三角形全等的条件是至少有</a:t>
            </a:r>
            <a:r>
              <a:rPr lang="en-US" altLang="zh-CN" sz="3200">
                <a:solidFill>
                  <a:schemeClr val="tx1"/>
                </a:solidFill>
                <a:latin typeface="Calibri" panose="020F0502020204030204"/>
              </a:rPr>
              <a:t>______</a:t>
            </a:r>
            <a:r>
              <a:rPr lang="zh-CN" altLang="zh-CN" sz="3200">
                <a:solidFill>
                  <a:schemeClr val="tx1"/>
                </a:solidFill>
                <a:latin typeface="Calibri" panose="020F0502020204030204"/>
              </a:rPr>
              <a:t>个元素对应相等，其中至少有一个元素是</a:t>
            </a:r>
            <a:r>
              <a:rPr lang="en-US" altLang="zh-CN" sz="3200">
                <a:solidFill>
                  <a:schemeClr val="tx1"/>
                </a:solidFill>
                <a:latin typeface="Calibri" panose="020F0502020204030204"/>
              </a:rPr>
              <a:t>____.</a:t>
            </a:r>
          </a:p>
        </p:txBody>
      </p:sp>
      <p:sp>
        <p:nvSpPr>
          <p:cNvPr id="4" name="圆角矩形 3"/>
          <p:cNvSpPr/>
          <p:nvPr/>
        </p:nvSpPr>
        <p:spPr>
          <a:xfrm>
            <a:off x="342265" y="73660"/>
            <a:ext cx="2432685" cy="641985"/>
          </a:xfrm>
          <a:prstGeom prst="roundRect">
            <a:avLst/>
          </a:prstGeom>
          <a:ln>
            <a:solidFill>
              <a:srgbClr val="EA55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>
                <a:latin typeface="黑体" panose="02010609060101010101" charset="-122"/>
                <a:ea typeface="黑体" panose="02010609060101010101" charset="-122"/>
              </a:rPr>
              <a:t>知识点巩固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8748395" y="1955800"/>
            <a:ext cx="1127760" cy="624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ts val="4160"/>
              </a:lnSpc>
            </a:pPr>
            <a:r>
              <a:rPr lang="zh-CN" altLang="en-US" sz="3200" b="1">
                <a:solidFill>
                  <a:srgbClr val="FF0000"/>
                </a:solidFill>
                <a:latin typeface="Calibri" panose="020F0502020204030204"/>
              </a:rPr>
              <a:t>三个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7983220" y="2719705"/>
            <a:ext cx="765175" cy="624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ts val="4160"/>
              </a:lnSpc>
            </a:pPr>
            <a:r>
              <a:rPr lang="zh-CN" altLang="en-US" sz="3200" b="1">
                <a:solidFill>
                  <a:srgbClr val="FF0000"/>
                </a:solidFill>
                <a:latin typeface="Calibri" panose="020F0502020204030204"/>
              </a:rPr>
              <a:t>边</a:t>
            </a:r>
            <a:endParaRPr lang="zh-CN" altLang="en-US" sz="3200" b="1">
              <a:solidFill>
                <a:srgbClr val="EA555C"/>
              </a:solidFill>
              <a:latin typeface="Calibri" panose="020F0502020204030204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962025" y="3759200"/>
            <a:ext cx="10267950" cy="1388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ts val="5060"/>
              </a:lnSpc>
            </a:pPr>
            <a:r>
              <a:rPr lang="en-US" altLang="zh-CN" sz="3200" dirty="0" smtClean="0">
                <a:solidFill>
                  <a:schemeClr val="tx1"/>
                </a:solidFill>
                <a:latin typeface="Calibri" panose="020F0502020204030204"/>
              </a:rPr>
              <a:t>         </a:t>
            </a:r>
            <a:r>
              <a:rPr lang="en-US" altLang="zh-CN" sz="3200" b="1" dirty="0" smtClean="0">
                <a:solidFill>
                  <a:srgbClr val="EA555C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◎</a:t>
            </a:r>
            <a:r>
              <a:rPr lang="zh-CN" altLang="en-US" sz="3200" dirty="0" smtClean="0">
                <a:solidFill>
                  <a:schemeClr val="tx1"/>
                </a:solidFill>
                <a:latin typeface="Calibri" panose="020F0502020204030204"/>
              </a:rPr>
              <a:t>判定两个三角形全等的基本事实是</a:t>
            </a:r>
            <a:r>
              <a:rPr lang="en-US" altLang="zh-CN" sz="3200" dirty="0" smtClean="0">
                <a:solidFill>
                  <a:schemeClr val="tx1"/>
                </a:solidFill>
                <a:latin typeface="Calibri" panose="020F0502020204030204"/>
              </a:rPr>
              <a:t>____ </a:t>
            </a:r>
            <a:r>
              <a:rPr lang="zh-CN" altLang="zh-CN" sz="3200" dirty="0" smtClean="0">
                <a:solidFill>
                  <a:schemeClr val="tx1"/>
                </a:solidFill>
                <a:latin typeface="Calibri" panose="020F0502020204030204"/>
              </a:rPr>
              <a:t>、</a:t>
            </a:r>
            <a:r>
              <a:rPr lang="en-US" altLang="zh-CN" sz="3200" dirty="0" smtClean="0">
                <a:solidFill>
                  <a:schemeClr val="tx1"/>
                </a:solidFill>
                <a:latin typeface="Calibri" panose="020F0502020204030204"/>
              </a:rPr>
              <a:t>____</a:t>
            </a:r>
            <a:r>
              <a:rPr lang="zh-CN" altLang="zh-CN" sz="3200" dirty="0" smtClean="0">
                <a:solidFill>
                  <a:schemeClr val="tx1"/>
                </a:solidFill>
                <a:latin typeface="Calibri" panose="020F0502020204030204"/>
              </a:rPr>
              <a:t>、</a:t>
            </a:r>
            <a:r>
              <a:rPr lang="en-US" altLang="zh-CN" sz="3200" dirty="0" smtClean="0">
                <a:solidFill>
                  <a:schemeClr val="tx1"/>
                </a:solidFill>
                <a:latin typeface="Calibri" panose="020F0502020204030204"/>
              </a:rPr>
              <a:t>____</a:t>
            </a:r>
            <a:r>
              <a:rPr lang="zh-CN" altLang="zh-CN" sz="3200" dirty="0" smtClean="0">
                <a:solidFill>
                  <a:schemeClr val="tx1"/>
                </a:solidFill>
                <a:latin typeface="Calibri" panose="020F0502020204030204"/>
              </a:rPr>
              <a:t>，定理是</a:t>
            </a:r>
            <a:r>
              <a:rPr lang="en-US" altLang="zh-CN" sz="3200" dirty="0" smtClean="0">
                <a:solidFill>
                  <a:schemeClr val="tx1"/>
                </a:solidFill>
                <a:latin typeface="Calibri" panose="020F0502020204030204"/>
              </a:rPr>
              <a:t>____.</a:t>
            </a:r>
            <a:r>
              <a:rPr lang="zh-CN" altLang="en-US" sz="3200" dirty="0" smtClean="0">
                <a:solidFill>
                  <a:schemeClr val="tx1"/>
                </a:solidFill>
                <a:latin typeface="Calibri" panose="020F0502020204030204"/>
              </a:rPr>
              <a:t>直角三角形全等判定定理</a:t>
            </a:r>
            <a:r>
              <a:rPr lang="en-US" altLang="zh-CN" sz="3200" b="1" dirty="0" smtClean="0">
                <a:solidFill>
                  <a:srgbClr val="FF0000"/>
                </a:solidFill>
                <a:latin typeface="Calibri" panose="020F0502020204030204"/>
              </a:rPr>
              <a:t>HL</a:t>
            </a:r>
            <a:r>
              <a:rPr lang="en-US" altLang="zh-CN" sz="3200" dirty="0" smtClean="0">
                <a:latin typeface="Calibri" panose="020F0502020204030204"/>
              </a:rPr>
              <a:t>.</a:t>
            </a:r>
            <a:endParaRPr lang="en-US" altLang="zh-CN" sz="3200" dirty="0">
              <a:solidFill>
                <a:schemeClr val="tx1"/>
              </a:solidFill>
              <a:latin typeface="Calibri" panose="020F0502020204030204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8365490" y="3778250"/>
            <a:ext cx="882650" cy="624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ts val="4160"/>
              </a:lnSpc>
            </a:pPr>
            <a:r>
              <a:rPr lang="en-US" altLang="zh-CN" sz="3200" b="1" dirty="0">
                <a:solidFill>
                  <a:srgbClr val="FF0000"/>
                </a:solidFill>
                <a:latin typeface="Calibri" panose="020F0502020204030204"/>
              </a:rPr>
              <a:t>SSS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9601200" y="3719830"/>
            <a:ext cx="882650" cy="624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ts val="4160"/>
              </a:lnSpc>
            </a:pPr>
            <a:r>
              <a:rPr lang="en-US" altLang="zh-CN" sz="3200" b="1">
                <a:solidFill>
                  <a:srgbClr val="FF0000"/>
                </a:solidFill>
                <a:latin typeface="Calibri" panose="020F0502020204030204"/>
              </a:rPr>
              <a:t>SAS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890270" y="4344670"/>
            <a:ext cx="882650" cy="624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ts val="4160"/>
              </a:lnSpc>
            </a:pPr>
            <a:r>
              <a:rPr lang="en-US" altLang="zh-CN" sz="3200" b="1">
                <a:solidFill>
                  <a:srgbClr val="FF0000"/>
                </a:solidFill>
                <a:latin typeface="Calibri" panose="020F0502020204030204"/>
              </a:rPr>
              <a:t>ASA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3411855" y="4403090"/>
            <a:ext cx="882650" cy="624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ts val="4160"/>
              </a:lnSpc>
            </a:pPr>
            <a:r>
              <a:rPr lang="en-US" altLang="zh-CN" sz="3200" b="1" dirty="0">
                <a:solidFill>
                  <a:srgbClr val="FF0000"/>
                </a:solidFill>
                <a:latin typeface="Calibri" panose="020F0502020204030204"/>
              </a:rPr>
              <a:t>AAS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13" grpId="0"/>
      <p:bldP spid="14" grpId="0"/>
      <p:bldP spid="16" grpId="0"/>
      <p:bldP spid="17" grpId="0"/>
      <p:bldP spid="25" grpId="0"/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E6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鲜花, 植物, 餐桌, 小&#10;&#10;已生成极高可信度的说明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46" b="22659"/>
          <a:stretch>
            <a:fillRect/>
          </a:stretch>
        </p:blipFill>
        <p:spPr>
          <a:xfrm>
            <a:off x="0" y="5486400"/>
            <a:ext cx="1076997" cy="1371600"/>
          </a:xfrm>
          <a:prstGeom prst="rect">
            <a:avLst/>
          </a:prstGeom>
        </p:spPr>
      </p:pic>
      <p:pic>
        <p:nvPicPr>
          <p:cNvPr id="15" name="图片 14" descr="图片包含 鲜花, 植物, 餐桌, 小&#10;&#10;已生成极高可信度的说明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31" t="26167" b="25196"/>
          <a:stretch>
            <a:fillRect/>
          </a:stretch>
        </p:blipFill>
        <p:spPr>
          <a:xfrm flipH="1" flipV="1">
            <a:off x="11296649" y="-2"/>
            <a:ext cx="895349" cy="1072874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296670" y="2506345"/>
            <a:ext cx="9254490" cy="624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ts val="4160"/>
              </a:lnSpc>
            </a:pPr>
            <a:r>
              <a:rPr lang="en-US" altLang="zh-CN" sz="28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A.AD=AE;  B.BE=CD;  C.∠ADC=∠AEB;  D.∠DCB=∠EBC.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549275" y="1210945"/>
            <a:ext cx="10359390" cy="1158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ts val="4160"/>
              </a:lnSpc>
            </a:pPr>
            <a:r>
              <a:rPr lang="zh-CN" altLang="zh-CN" sz="3200" b="1">
                <a:solidFill>
                  <a:schemeClr val="accent6">
                    <a:lumMod val="50000"/>
                  </a:schemeClr>
                </a:solidFill>
                <a:latin typeface="Calibri" panose="020F0502020204030204"/>
              </a:rPr>
              <a:t>例</a:t>
            </a:r>
            <a:r>
              <a:rPr lang="en-US" altLang="zh-CN" sz="3200" b="1">
                <a:solidFill>
                  <a:schemeClr val="accent6">
                    <a:lumMod val="50000"/>
                  </a:schemeClr>
                </a:solidFill>
                <a:latin typeface="Calibri" panose="020F0502020204030204"/>
              </a:rPr>
              <a:t>1.</a:t>
            </a:r>
            <a:r>
              <a:rPr lang="zh-CN" altLang="en-US" sz="2800">
                <a:solidFill>
                  <a:schemeClr val="tx1"/>
                </a:solidFill>
                <a:latin typeface="Calibri" panose="020F0502020204030204"/>
              </a:rPr>
              <a:t>如图，等腰三角形</a:t>
            </a:r>
            <a:r>
              <a:rPr lang="en-US" altLang="zh-CN" sz="2800">
                <a:solidFill>
                  <a:schemeClr val="tx1"/>
                </a:solidFill>
                <a:latin typeface="Calibri" panose="020F0502020204030204"/>
              </a:rPr>
              <a:t>ABC</a:t>
            </a:r>
            <a:r>
              <a:rPr lang="zh-CN" altLang="en-US" sz="2800">
                <a:solidFill>
                  <a:schemeClr val="tx1"/>
                </a:solidFill>
                <a:latin typeface="Calibri" panose="020F0502020204030204"/>
              </a:rPr>
              <a:t>中，点</a:t>
            </a:r>
            <a:r>
              <a:rPr lang="en-US" altLang="zh-CN" sz="2800">
                <a:solidFill>
                  <a:schemeClr val="tx1"/>
                </a:solidFill>
                <a:latin typeface="Calibri" panose="020F0502020204030204"/>
              </a:rPr>
              <a:t>D,E</a:t>
            </a:r>
            <a:r>
              <a:rPr lang="zh-CN" altLang="en-US" sz="2800">
                <a:solidFill>
                  <a:schemeClr val="tx1"/>
                </a:solidFill>
                <a:latin typeface="Calibri" panose="020F0502020204030204"/>
              </a:rPr>
              <a:t>分别在腰</a:t>
            </a:r>
            <a:r>
              <a:rPr lang="en-US" altLang="zh-CN" sz="2800">
                <a:solidFill>
                  <a:schemeClr val="tx1"/>
                </a:solidFill>
                <a:latin typeface="Calibri" panose="020F0502020204030204"/>
              </a:rPr>
              <a:t>AB</a:t>
            </a:r>
            <a:r>
              <a:rPr lang="zh-CN" altLang="en-US" sz="2800">
                <a:solidFill>
                  <a:schemeClr val="tx1"/>
                </a:solidFill>
                <a:latin typeface="Calibri" panose="020F0502020204030204"/>
              </a:rPr>
              <a:t>、</a:t>
            </a:r>
            <a:r>
              <a:rPr lang="en-US" altLang="zh-CN" sz="2800">
                <a:solidFill>
                  <a:schemeClr val="tx1"/>
                </a:solidFill>
                <a:latin typeface="Calibri" panose="020F0502020204030204"/>
              </a:rPr>
              <a:t>AC</a:t>
            </a:r>
            <a:r>
              <a:rPr lang="zh-CN" altLang="en-US" sz="2800">
                <a:solidFill>
                  <a:schemeClr val="tx1"/>
                </a:solidFill>
                <a:latin typeface="Calibri" panose="020F0502020204030204"/>
              </a:rPr>
              <a:t>上，添加下列条件，不能判定△</a:t>
            </a:r>
            <a:r>
              <a:rPr lang="en-US" altLang="zh-CN" sz="2800">
                <a:solidFill>
                  <a:schemeClr val="tx1"/>
                </a:solidFill>
                <a:latin typeface="Calibri" panose="020F0502020204030204"/>
              </a:rPr>
              <a:t>ABE≌△ACD</a:t>
            </a:r>
            <a:r>
              <a:rPr lang="zh-CN" altLang="zh-CN" sz="2800">
                <a:solidFill>
                  <a:schemeClr val="tx1"/>
                </a:solidFill>
                <a:latin typeface="Calibri" panose="020F0502020204030204"/>
              </a:rPr>
              <a:t>的是（</a:t>
            </a:r>
            <a:r>
              <a:rPr lang="en-US" altLang="zh-CN" sz="2800">
                <a:solidFill>
                  <a:schemeClr val="tx1"/>
                </a:solidFill>
                <a:latin typeface="Calibri" panose="020F0502020204030204"/>
              </a:rPr>
              <a:t>      </a:t>
            </a:r>
            <a:r>
              <a:rPr lang="zh-CN" altLang="en-US" sz="2800">
                <a:solidFill>
                  <a:schemeClr val="tx1"/>
                </a:solidFill>
                <a:latin typeface="Calibri" panose="020F0502020204030204"/>
              </a:rPr>
              <a:t>）</a:t>
            </a:r>
            <a:r>
              <a:rPr lang="en-US" altLang="zh-CN" sz="2800">
                <a:solidFill>
                  <a:schemeClr val="tx1"/>
                </a:solidFill>
                <a:latin typeface="Calibri" panose="020F0502020204030204"/>
              </a:rPr>
              <a:t>.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6812915" y="1847215"/>
            <a:ext cx="5124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Calibri" panose="020F0502020204030204"/>
              </a:rPr>
              <a:t>B</a:t>
            </a:r>
          </a:p>
        </p:txBody>
      </p:sp>
      <p:sp>
        <p:nvSpPr>
          <p:cNvPr id="6" name="圆角矩形 5"/>
          <p:cNvSpPr/>
          <p:nvPr/>
        </p:nvSpPr>
        <p:spPr>
          <a:xfrm>
            <a:off x="342265" y="73660"/>
            <a:ext cx="1965960" cy="641985"/>
          </a:xfrm>
          <a:prstGeom prst="roundRect">
            <a:avLst/>
          </a:prstGeom>
          <a:ln>
            <a:solidFill>
              <a:srgbClr val="EA55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>
                <a:latin typeface="黑体" panose="02010609060101010101" charset="-122"/>
                <a:ea typeface="黑体" panose="02010609060101010101" charset="-122"/>
              </a:rPr>
              <a:t>典型练习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1825" y="3548380"/>
            <a:ext cx="2269490" cy="3020695"/>
          </a:xfrm>
          <a:prstGeom prst="rect">
            <a:avLst/>
          </a:prstGeom>
        </p:spPr>
      </p:pic>
      <p:sp>
        <p:nvSpPr>
          <p:cNvPr id="23" name="文本框 22"/>
          <p:cNvSpPr txBox="1"/>
          <p:nvPr/>
        </p:nvSpPr>
        <p:spPr>
          <a:xfrm>
            <a:off x="1682115" y="3448050"/>
            <a:ext cx="861060" cy="624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ts val="4160"/>
              </a:lnSpc>
            </a:pPr>
            <a:r>
              <a:rPr lang="en-US" altLang="zh-CN" sz="2800" b="1">
                <a:solidFill>
                  <a:srgbClr val="FF0000"/>
                </a:solidFill>
                <a:latin typeface="Calibri" panose="020F0502020204030204"/>
                <a:ea typeface="黑体" panose="02010609060101010101" charset="-122"/>
                <a:cs typeface="黑体" panose="02010609060101010101" charset="-122"/>
              </a:rPr>
              <a:t>SAS</a:t>
            </a:r>
          </a:p>
        </p:txBody>
      </p:sp>
      <p:sp>
        <p:nvSpPr>
          <p:cNvPr id="8" name="下箭头 7"/>
          <p:cNvSpPr/>
          <p:nvPr/>
        </p:nvSpPr>
        <p:spPr>
          <a:xfrm>
            <a:off x="1931670" y="3193415"/>
            <a:ext cx="226060" cy="254635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2308225" y="3448050"/>
            <a:ext cx="432435" cy="62484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fontAlgn="auto">
              <a:lnSpc>
                <a:spcPts val="4160"/>
              </a:lnSpc>
            </a:pPr>
            <a:r>
              <a:rPr lang="en-US" altLang="zh-CN" sz="28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√</a:t>
            </a:r>
          </a:p>
        </p:txBody>
      </p:sp>
      <p:sp>
        <p:nvSpPr>
          <p:cNvPr id="10" name="下箭头 9"/>
          <p:cNvSpPr/>
          <p:nvPr/>
        </p:nvSpPr>
        <p:spPr>
          <a:xfrm>
            <a:off x="3794760" y="3193415"/>
            <a:ext cx="226060" cy="254635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3397885" y="3457575"/>
            <a:ext cx="861060" cy="624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ts val="4160"/>
              </a:lnSpc>
            </a:pPr>
            <a:r>
              <a:rPr lang="en-US" altLang="zh-CN" sz="2800" b="1">
                <a:solidFill>
                  <a:srgbClr val="FF0000"/>
                </a:solidFill>
                <a:latin typeface="Calibri" panose="020F0502020204030204"/>
                <a:ea typeface="黑体" panose="02010609060101010101" charset="-122"/>
                <a:cs typeface="黑体" panose="02010609060101010101" charset="-122"/>
              </a:rPr>
              <a:t>SSA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4020820" y="3457575"/>
            <a:ext cx="420370" cy="62484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fontAlgn="auto">
              <a:lnSpc>
                <a:spcPts val="4160"/>
              </a:lnSpc>
            </a:pPr>
            <a:r>
              <a:rPr lang="en-US" altLang="zh-CN" sz="2800">
                <a:solidFill>
                  <a:srgbClr val="FF0000"/>
                </a:solidFill>
                <a:latin typeface="Arial" panose="020B0604020202020204" pitchFamily="34" charset="0"/>
              </a:rPr>
              <a:t>×</a:t>
            </a:r>
          </a:p>
        </p:txBody>
      </p:sp>
      <p:sp>
        <p:nvSpPr>
          <p:cNvPr id="16" name="下箭头 15"/>
          <p:cNvSpPr/>
          <p:nvPr/>
        </p:nvSpPr>
        <p:spPr>
          <a:xfrm>
            <a:off x="6167755" y="3212465"/>
            <a:ext cx="226060" cy="254635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5850255" y="3388995"/>
            <a:ext cx="861060" cy="624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ts val="4160"/>
              </a:lnSpc>
            </a:pPr>
            <a:r>
              <a:rPr lang="en-US" altLang="zh-CN" sz="2800" b="1">
                <a:solidFill>
                  <a:srgbClr val="FF0000"/>
                </a:solidFill>
                <a:latin typeface="Calibri" panose="020F0502020204030204"/>
                <a:ea typeface="黑体" panose="02010609060101010101" charset="-122"/>
                <a:cs typeface="黑体" panose="02010609060101010101" charset="-122"/>
              </a:rPr>
              <a:t>AAS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6525260" y="3388995"/>
            <a:ext cx="432435" cy="62484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fontAlgn="auto">
              <a:lnSpc>
                <a:spcPts val="4160"/>
              </a:lnSpc>
            </a:pPr>
            <a:r>
              <a:rPr lang="en-US" altLang="zh-CN" sz="28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√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8792210" y="3388995"/>
            <a:ext cx="861060" cy="624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ts val="4160"/>
              </a:lnSpc>
            </a:pPr>
            <a:r>
              <a:rPr lang="en-US" altLang="zh-CN" sz="2800" b="1">
                <a:solidFill>
                  <a:srgbClr val="FF0000"/>
                </a:solidFill>
                <a:latin typeface="Calibri" panose="020F0502020204030204"/>
                <a:ea typeface="黑体" panose="02010609060101010101" charset="-122"/>
                <a:cs typeface="黑体" panose="02010609060101010101" charset="-122"/>
              </a:rPr>
              <a:t>ASA</a:t>
            </a:r>
          </a:p>
        </p:txBody>
      </p:sp>
      <p:sp>
        <p:nvSpPr>
          <p:cNvPr id="20" name="下箭头 19"/>
          <p:cNvSpPr/>
          <p:nvPr/>
        </p:nvSpPr>
        <p:spPr>
          <a:xfrm>
            <a:off x="9041765" y="3193415"/>
            <a:ext cx="226060" cy="254635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文本框 20"/>
          <p:cNvSpPr txBox="1"/>
          <p:nvPr/>
        </p:nvSpPr>
        <p:spPr>
          <a:xfrm>
            <a:off x="9584690" y="3388995"/>
            <a:ext cx="432435" cy="62484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fontAlgn="auto">
              <a:lnSpc>
                <a:spcPts val="4160"/>
              </a:lnSpc>
            </a:pPr>
            <a:r>
              <a:rPr lang="en-US" altLang="zh-CN" sz="28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√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2488565" y="143510"/>
            <a:ext cx="565531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全等三角形判定方法的辨析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3" grpId="0"/>
      <p:bldP spid="8" grpId="0" animBg="1"/>
      <p:bldP spid="9" grpId="0"/>
      <p:bldP spid="10" grpId="0" animBg="1"/>
      <p:bldP spid="11" grpId="0"/>
      <p:bldP spid="16" grpId="0" animBg="1"/>
      <p:bldP spid="17" grpId="0"/>
      <p:bldP spid="18" grpId="0"/>
      <p:bldP spid="19" grpId="0"/>
      <p:bldP spid="20" grpId="0" animBg="1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E6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鲜花, 植物, 餐桌, 小&#10;&#10;已生成极高可信度的说明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46" b="22659"/>
          <a:stretch>
            <a:fillRect/>
          </a:stretch>
        </p:blipFill>
        <p:spPr>
          <a:xfrm>
            <a:off x="0" y="5486400"/>
            <a:ext cx="1076997" cy="1371600"/>
          </a:xfrm>
          <a:prstGeom prst="rect">
            <a:avLst/>
          </a:prstGeom>
        </p:spPr>
      </p:pic>
      <p:pic>
        <p:nvPicPr>
          <p:cNvPr id="15" name="图片 14" descr="图片包含 鲜花, 植物, 餐桌, 小&#10;&#10;已生成极高可信度的说明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31" t="26167" b="25196"/>
          <a:stretch>
            <a:fillRect/>
          </a:stretch>
        </p:blipFill>
        <p:spPr>
          <a:xfrm flipH="1" flipV="1">
            <a:off x="11296649" y="-2"/>
            <a:ext cx="895349" cy="1072874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549275" y="1210945"/>
            <a:ext cx="10359390" cy="1158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ts val="4160"/>
              </a:lnSpc>
            </a:pPr>
            <a:r>
              <a:rPr lang="zh-CN" altLang="zh-CN" sz="3200" b="1">
                <a:solidFill>
                  <a:schemeClr val="accent6">
                    <a:lumMod val="50000"/>
                  </a:schemeClr>
                </a:solidFill>
                <a:latin typeface="Calibri" panose="020F0502020204030204"/>
              </a:rPr>
              <a:t>例</a:t>
            </a:r>
            <a:r>
              <a:rPr lang="en-US" altLang="zh-CN" sz="3200" b="1">
                <a:solidFill>
                  <a:schemeClr val="accent6">
                    <a:lumMod val="50000"/>
                  </a:schemeClr>
                </a:solidFill>
                <a:latin typeface="Calibri" panose="020F0502020204030204"/>
              </a:rPr>
              <a:t>1</a:t>
            </a:r>
            <a:r>
              <a:rPr lang="zh-CN" altLang="en-US" sz="3200" b="1">
                <a:solidFill>
                  <a:schemeClr val="accent6">
                    <a:lumMod val="50000"/>
                  </a:schemeClr>
                </a:solidFill>
                <a:latin typeface="Calibri" panose="020F0502020204030204"/>
              </a:rPr>
              <a:t>变式</a:t>
            </a:r>
            <a:r>
              <a:rPr lang="en-US" altLang="zh-CN" sz="3200" b="1">
                <a:solidFill>
                  <a:schemeClr val="accent6">
                    <a:lumMod val="50000"/>
                  </a:schemeClr>
                </a:solidFill>
                <a:latin typeface="Calibri" panose="020F0502020204030204"/>
              </a:rPr>
              <a:t>.</a:t>
            </a:r>
            <a:r>
              <a:rPr lang="zh-CN" altLang="en-US" sz="2800">
                <a:solidFill>
                  <a:schemeClr val="tx1"/>
                </a:solidFill>
                <a:latin typeface="Calibri" panose="020F0502020204030204"/>
              </a:rPr>
              <a:t>如图，等腰三角形</a:t>
            </a:r>
            <a:r>
              <a:rPr lang="en-US" altLang="zh-CN" sz="2800">
                <a:solidFill>
                  <a:schemeClr val="tx1"/>
                </a:solidFill>
                <a:latin typeface="Calibri" panose="020F0502020204030204"/>
              </a:rPr>
              <a:t>ABC</a:t>
            </a:r>
            <a:r>
              <a:rPr lang="zh-CN" altLang="en-US" sz="2800">
                <a:solidFill>
                  <a:schemeClr val="tx1"/>
                </a:solidFill>
                <a:latin typeface="Calibri" panose="020F0502020204030204"/>
              </a:rPr>
              <a:t>中，点</a:t>
            </a:r>
            <a:r>
              <a:rPr lang="en-US" altLang="zh-CN" sz="2800">
                <a:solidFill>
                  <a:schemeClr val="tx1"/>
                </a:solidFill>
                <a:latin typeface="Calibri" panose="020F0502020204030204"/>
              </a:rPr>
              <a:t>D,E</a:t>
            </a:r>
            <a:r>
              <a:rPr lang="zh-CN" altLang="en-US" sz="2800">
                <a:solidFill>
                  <a:schemeClr val="tx1"/>
                </a:solidFill>
                <a:latin typeface="Calibri" panose="020F0502020204030204"/>
              </a:rPr>
              <a:t>分别在腰</a:t>
            </a:r>
            <a:r>
              <a:rPr lang="en-US" altLang="zh-CN" sz="2800">
                <a:solidFill>
                  <a:schemeClr val="tx1"/>
                </a:solidFill>
                <a:latin typeface="Calibri" panose="020F0502020204030204"/>
              </a:rPr>
              <a:t>AB</a:t>
            </a:r>
            <a:r>
              <a:rPr lang="zh-CN" altLang="en-US" sz="2800">
                <a:solidFill>
                  <a:schemeClr val="tx1"/>
                </a:solidFill>
                <a:latin typeface="Calibri" panose="020F0502020204030204"/>
              </a:rPr>
              <a:t>、</a:t>
            </a:r>
            <a:r>
              <a:rPr lang="en-US" altLang="zh-CN" sz="2800">
                <a:solidFill>
                  <a:schemeClr val="tx1"/>
                </a:solidFill>
                <a:latin typeface="Calibri" panose="020F0502020204030204"/>
              </a:rPr>
              <a:t>AC</a:t>
            </a:r>
            <a:r>
              <a:rPr lang="zh-CN" altLang="en-US" sz="2800">
                <a:solidFill>
                  <a:schemeClr val="tx1"/>
                </a:solidFill>
                <a:latin typeface="Calibri" panose="020F0502020204030204"/>
              </a:rPr>
              <a:t>上，且</a:t>
            </a:r>
            <a:r>
              <a:rPr lang="en-US" altLang="zh-CN" sz="2800">
                <a:solidFill>
                  <a:schemeClr val="tx1"/>
                </a:solidFill>
                <a:latin typeface="Calibri" panose="020F0502020204030204"/>
              </a:rPr>
              <a:t>BD=CE,</a:t>
            </a:r>
            <a:r>
              <a:rPr lang="zh-CN" altLang="en-US" sz="2800">
                <a:solidFill>
                  <a:schemeClr val="tx1"/>
                </a:solidFill>
                <a:latin typeface="Calibri" panose="020F0502020204030204"/>
              </a:rPr>
              <a:t>则图中全等的三角形有（</a:t>
            </a:r>
            <a:r>
              <a:rPr lang="en-US" altLang="zh-CN" sz="2800">
                <a:solidFill>
                  <a:schemeClr val="tx1"/>
                </a:solidFill>
                <a:latin typeface="Calibri" panose="020F0502020204030204"/>
              </a:rPr>
              <a:t>         </a:t>
            </a:r>
            <a:r>
              <a:rPr lang="zh-CN" altLang="en-US" sz="2800">
                <a:solidFill>
                  <a:schemeClr val="tx1"/>
                </a:solidFill>
                <a:latin typeface="Calibri" panose="020F0502020204030204"/>
              </a:rPr>
              <a:t>）对</a:t>
            </a:r>
            <a:r>
              <a:rPr lang="en-US" altLang="zh-CN" sz="2800">
                <a:solidFill>
                  <a:schemeClr val="tx1"/>
                </a:solidFill>
                <a:latin typeface="Calibri" panose="020F0502020204030204"/>
              </a:rPr>
              <a:t>.</a:t>
            </a:r>
          </a:p>
        </p:txBody>
      </p:sp>
      <p:sp>
        <p:nvSpPr>
          <p:cNvPr id="6" name="圆角矩形 5"/>
          <p:cNvSpPr/>
          <p:nvPr/>
        </p:nvSpPr>
        <p:spPr>
          <a:xfrm>
            <a:off x="342265" y="73660"/>
            <a:ext cx="1965960" cy="641985"/>
          </a:xfrm>
          <a:prstGeom prst="roundRect">
            <a:avLst/>
          </a:prstGeom>
          <a:ln>
            <a:solidFill>
              <a:srgbClr val="EA55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>
                <a:latin typeface="黑体" panose="02010609060101010101" charset="-122"/>
                <a:ea typeface="黑体" panose="02010609060101010101" charset="-122"/>
              </a:rPr>
              <a:t>典型练习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1440" y="2526030"/>
            <a:ext cx="2269490" cy="3020695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4413885" y="2853055"/>
            <a:ext cx="140398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3200" b="1">
                <a:solidFill>
                  <a:srgbClr val="FF0000"/>
                </a:solidFill>
                <a:latin typeface="华文琥珀" panose="02010800040101010101" charset="-122"/>
                <a:ea typeface="华文琥珀" panose="02010800040101010101" charset="-122"/>
                <a:sym typeface="+mn-ea"/>
              </a:rPr>
              <a:t>分析：</a:t>
            </a:r>
            <a:endParaRPr lang="zh-CN" altLang="en-US" sz="3200" b="1">
              <a:solidFill>
                <a:srgbClr val="FF0000"/>
              </a:solidFill>
              <a:latin typeface="华文琥珀" panose="02010800040101010101" charset="-122"/>
              <a:ea typeface="华文琥珀" panose="02010800040101010101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229225" y="3554730"/>
            <a:ext cx="3850640" cy="624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ts val="4160"/>
              </a:lnSpc>
            </a:pPr>
            <a:r>
              <a:rPr lang="zh-CN" altLang="en-US" sz="2800">
                <a:solidFill>
                  <a:schemeClr val="tx1"/>
                </a:solidFill>
                <a:latin typeface="Calibri" panose="020F0502020204030204"/>
                <a:ea typeface="黑体" panose="02010609060101010101" charset="-122"/>
                <a:cs typeface="黑体" panose="02010609060101010101" charset="-122"/>
              </a:rPr>
              <a:t>①△</a:t>
            </a:r>
            <a:r>
              <a:rPr lang="en-US" altLang="zh-CN" sz="2800">
                <a:solidFill>
                  <a:schemeClr val="tx1"/>
                </a:solidFill>
                <a:latin typeface="Calibri" panose="020F0502020204030204"/>
                <a:ea typeface="黑体" panose="02010609060101010101" charset="-122"/>
                <a:cs typeface="黑体" panose="02010609060101010101" charset="-122"/>
              </a:rPr>
              <a:t>DBC</a:t>
            </a:r>
            <a:r>
              <a:rPr lang="en-US" altLang="zh-CN" sz="28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Bookshelf Symbol 7" panose="05010101010101010101" charset="0"/>
              </a:rPr>
              <a:t>≌</a:t>
            </a:r>
            <a:r>
              <a:rPr lang="en-US" altLang="zh-CN" sz="2800">
                <a:solidFill>
                  <a:schemeClr val="tx1"/>
                </a:solidFill>
                <a:latin typeface="Calibri" panose="020F0502020204030204"/>
                <a:ea typeface="黑体" panose="02010609060101010101" charset="-122"/>
                <a:cs typeface="黑体" panose="02010609060101010101" charset="-122"/>
              </a:rPr>
              <a:t>△ECB</a:t>
            </a:r>
            <a:r>
              <a:rPr lang="zh-CN" altLang="en-US" sz="2800">
                <a:solidFill>
                  <a:schemeClr val="tx1"/>
                </a:solidFill>
                <a:latin typeface="Calibri" panose="020F0502020204030204"/>
                <a:ea typeface="黑体" panose="02010609060101010101" charset="-122"/>
                <a:cs typeface="黑体" panose="02010609060101010101" charset="-122"/>
              </a:rPr>
              <a:t>（</a:t>
            </a:r>
            <a:r>
              <a:rPr lang="en-US" altLang="zh-CN" sz="2800">
                <a:solidFill>
                  <a:schemeClr val="tx1"/>
                </a:solidFill>
                <a:latin typeface="Calibri" panose="020F0502020204030204"/>
                <a:ea typeface="黑体" panose="02010609060101010101" charset="-122"/>
                <a:cs typeface="黑体" panose="02010609060101010101" charset="-122"/>
              </a:rPr>
              <a:t>SAS</a:t>
            </a:r>
            <a:r>
              <a:rPr lang="zh-CN" altLang="en-US" sz="2800">
                <a:solidFill>
                  <a:schemeClr val="tx1"/>
                </a:solidFill>
                <a:latin typeface="Calibri" panose="020F0502020204030204"/>
                <a:ea typeface="黑体" panose="02010609060101010101" charset="-122"/>
                <a:cs typeface="黑体" panose="02010609060101010101" charset="-122"/>
              </a:rPr>
              <a:t>）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5718810" y="1744345"/>
            <a:ext cx="497205" cy="624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ts val="4160"/>
              </a:lnSpc>
            </a:pPr>
            <a:r>
              <a:rPr lang="en-US" altLang="zh-CN" sz="3600" b="1">
                <a:solidFill>
                  <a:srgbClr val="FF0000"/>
                </a:solidFill>
                <a:latin typeface="Calibri" panose="020F0502020204030204"/>
                <a:ea typeface="黑体" panose="02010609060101010101" charset="-122"/>
                <a:cs typeface="黑体" panose="02010609060101010101" charset="-122"/>
              </a:rPr>
              <a:t>3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2488565" y="143510"/>
            <a:ext cx="565531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全等三角形判定方法的辨析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5229225" y="4398010"/>
            <a:ext cx="3850640" cy="624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ts val="4160"/>
              </a:lnSpc>
            </a:pPr>
            <a:r>
              <a:rPr lang="zh-CN" altLang="en-US" sz="2800">
                <a:solidFill>
                  <a:schemeClr val="tx1"/>
                </a:solidFill>
                <a:latin typeface="Calibri" panose="020F0502020204030204"/>
                <a:ea typeface="黑体" panose="02010609060101010101" charset="-122"/>
                <a:cs typeface="黑体" panose="02010609060101010101" charset="-122"/>
              </a:rPr>
              <a:t>②△</a:t>
            </a:r>
            <a:r>
              <a:rPr lang="en-US" altLang="zh-CN" sz="2800">
                <a:solidFill>
                  <a:schemeClr val="tx1"/>
                </a:solidFill>
                <a:latin typeface="Calibri" panose="020F0502020204030204"/>
                <a:ea typeface="黑体" panose="02010609060101010101" charset="-122"/>
                <a:cs typeface="黑体" panose="02010609060101010101" charset="-122"/>
              </a:rPr>
              <a:t>ADC</a:t>
            </a:r>
            <a:r>
              <a:rPr lang="en-US" altLang="zh-CN" sz="28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Bookshelf Symbol 7" panose="05010101010101010101" charset="0"/>
              </a:rPr>
              <a:t>≌</a:t>
            </a:r>
            <a:r>
              <a:rPr lang="en-US" altLang="zh-CN" sz="2800">
                <a:solidFill>
                  <a:schemeClr val="tx1"/>
                </a:solidFill>
                <a:latin typeface="Calibri" panose="020F0502020204030204"/>
                <a:ea typeface="黑体" panose="02010609060101010101" charset="-122"/>
                <a:cs typeface="黑体" panose="02010609060101010101" charset="-122"/>
              </a:rPr>
              <a:t>△AEB</a:t>
            </a:r>
            <a:r>
              <a:rPr lang="zh-CN" altLang="en-US" sz="2800">
                <a:solidFill>
                  <a:schemeClr val="tx1"/>
                </a:solidFill>
                <a:latin typeface="Calibri" panose="020F0502020204030204"/>
                <a:ea typeface="黑体" panose="02010609060101010101" charset="-122"/>
                <a:cs typeface="黑体" panose="02010609060101010101" charset="-122"/>
              </a:rPr>
              <a:t>（</a:t>
            </a:r>
            <a:r>
              <a:rPr lang="en-US" altLang="zh-CN" sz="2800">
                <a:solidFill>
                  <a:schemeClr val="tx1"/>
                </a:solidFill>
                <a:latin typeface="Calibri" panose="020F0502020204030204"/>
                <a:ea typeface="黑体" panose="02010609060101010101" charset="-122"/>
                <a:cs typeface="黑体" panose="02010609060101010101" charset="-122"/>
              </a:rPr>
              <a:t>SAS</a:t>
            </a:r>
            <a:r>
              <a:rPr lang="zh-CN" altLang="en-US" sz="2800">
                <a:solidFill>
                  <a:schemeClr val="tx1"/>
                </a:solidFill>
                <a:latin typeface="Calibri" panose="020F0502020204030204"/>
                <a:ea typeface="黑体" panose="02010609060101010101" charset="-122"/>
                <a:cs typeface="黑体" panose="02010609060101010101" charset="-122"/>
              </a:rPr>
              <a:t>）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5229225" y="5241290"/>
            <a:ext cx="3850640" cy="624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ts val="4160"/>
              </a:lnSpc>
            </a:pPr>
            <a:r>
              <a:rPr lang="zh-CN" altLang="en-US" sz="2800">
                <a:solidFill>
                  <a:schemeClr val="tx1"/>
                </a:solidFill>
                <a:latin typeface="Calibri" panose="020F0502020204030204"/>
                <a:ea typeface="黑体" panose="02010609060101010101" charset="-122"/>
                <a:cs typeface="黑体" panose="02010609060101010101" charset="-122"/>
              </a:rPr>
              <a:t>③△</a:t>
            </a:r>
            <a:r>
              <a:rPr lang="en-US" altLang="zh-CN" sz="2800">
                <a:solidFill>
                  <a:schemeClr val="tx1"/>
                </a:solidFill>
                <a:latin typeface="Calibri" panose="020F0502020204030204"/>
                <a:ea typeface="黑体" panose="02010609060101010101" charset="-122"/>
                <a:cs typeface="黑体" panose="02010609060101010101" charset="-122"/>
              </a:rPr>
              <a:t>DOB</a:t>
            </a:r>
            <a:r>
              <a:rPr lang="en-US" altLang="zh-CN" sz="28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Bookshelf Symbol 7" panose="05010101010101010101" charset="0"/>
              </a:rPr>
              <a:t>≌</a:t>
            </a:r>
            <a:r>
              <a:rPr lang="en-US" altLang="zh-CN" sz="2800">
                <a:solidFill>
                  <a:schemeClr val="tx1"/>
                </a:solidFill>
                <a:latin typeface="Calibri" panose="020F0502020204030204"/>
                <a:ea typeface="黑体" panose="02010609060101010101" charset="-122"/>
                <a:cs typeface="黑体" panose="02010609060101010101" charset="-122"/>
              </a:rPr>
              <a:t>△EOC</a:t>
            </a:r>
            <a:r>
              <a:rPr lang="zh-CN" altLang="en-US" sz="2800">
                <a:solidFill>
                  <a:schemeClr val="tx1"/>
                </a:solidFill>
                <a:latin typeface="Calibri" panose="020F0502020204030204"/>
                <a:ea typeface="黑体" panose="02010609060101010101" charset="-122"/>
                <a:cs typeface="黑体" panose="02010609060101010101" charset="-122"/>
              </a:rPr>
              <a:t>（</a:t>
            </a:r>
            <a:r>
              <a:rPr lang="en-US" altLang="zh-CN" sz="2800">
                <a:solidFill>
                  <a:schemeClr val="tx1"/>
                </a:solidFill>
                <a:latin typeface="Calibri" panose="020F0502020204030204"/>
                <a:ea typeface="黑体" panose="02010609060101010101" charset="-122"/>
                <a:cs typeface="黑体" panose="02010609060101010101" charset="-122"/>
              </a:rPr>
              <a:t>AAS</a:t>
            </a:r>
            <a:r>
              <a:rPr lang="zh-CN" altLang="en-US" sz="2800">
                <a:solidFill>
                  <a:schemeClr val="tx1"/>
                </a:solidFill>
                <a:latin typeface="Calibri" panose="020F0502020204030204"/>
                <a:ea typeface="黑体" panose="02010609060101010101" charset="-122"/>
                <a:cs typeface="黑体" panose="02010609060101010101" charset="-122"/>
              </a:rPr>
              <a:t>）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2308225" y="4008755"/>
            <a:ext cx="549275" cy="624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ts val="4160"/>
              </a:lnSpc>
            </a:pPr>
            <a:r>
              <a:rPr lang="en-US" altLang="zh-CN" sz="2800">
                <a:solidFill>
                  <a:schemeClr val="tx1"/>
                </a:solidFill>
                <a:latin typeface="Calibri" panose="020F0502020204030204"/>
              </a:rPr>
              <a:t>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23" grpId="0"/>
      <p:bldP spid="5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E6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鲜花, 植物, 餐桌, 小&#10;&#10;已生成极高可信度的说明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46" b="22659"/>
          <a:stretch>
            <a:fillRect/>
          </a:stretch>
        </p:blipFill>
        <p:spPr>
          <a:xfrm>
            <a:off x="0" y="5486400"/>
            <a:ext cx="1076997" cy="1371600"/>
          </a:xfrm>
          <a:prstGeom prst="rect">
            <a:avLst/>
          </a:prstGeom>
        </p:spPr>
      </p:pic>
      <p:pic>
        <p:nvPicPr>
          <p:cNvPr id="15" name="图片 14" descr="图片包含 鲜花, 植物, 餐桌, 小&#10;&#10;已生成极高可信度的说明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31" t="26167" b="25196"/>
          <a:stretch>
            <a:fillRect/>
          </a:stretch>
        </p:blipFill>
        <p:spPr>
          <a:xfrm flipH="1" flipV="1">
            <a:off x="11296649" y="-2"/>
            <a:ext cx="895349" cy="1072874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657860" y="1063625"/>
            <a:ext cx="11133455" cy="13119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ts val="4760"/>
              </a:lnSpc>
            </a:pPr>
            <a:r>
              <a:rPr lang="zh-CN" altLang="en-US" sz="3200" b="1">
                <a:solidFill>
                  <a:schemeClr val="accent6">
                    <a:lumMod val="50000"/>
                  </a:schemeClr>
                </a:solidFill>
                <a:latin typeface="Calibri" panose="020F0502020204030204"/>
              </a:rPr>
              <a:t>例</a:t>
            </a:r>
            <a:r>
              <a:rPr lang="en-US" altLang="zh-CN" sz="3200" b="1">
                <a:solidFill>
                  <a:schemeClr val="accent6">
                    <a:lumMod val="50000"/>
                  </a:schemeClr>
                </a:solidFill>
                <a:latin typeface="Calibri" panose="020F0502020204030204"/>
              </a:rPr>
              <a:t>2.</a:t>
            </a:r>
            <a:r>
              <a:rPr lang="zh-CN" altLang="en-US" sz="2800">
                <a:solidFill>
                  <a:schemeClr val="tx1"/>
                </a:solidFill>
                <a:latin typeface="Calibri" panose="020F0502020204030204"/>
              </a:rPr>
              <a:t>某产品的商标如图所示，</a:t>
            </a:r>
            <a:r>
              <a:rPr lang="en-US" altLang="zh-CN" sz="2800">
                <a:solidFill>
                  <a:schemeClr val="tx1"/>
                </a:solidFill>
                <a:latin typeface="Calibri" panose="020F0502020204030204"/>
              </a:rPr>
              <a:t>O</a:t>
            </a:r>
            <a:r>
              <a:rPr lang="zh-CN" altLang="en-US" sz="2800">
                <a:solidFill>
                  <a:schemeClr val="tx1"/>
                </a:solidFill>
                <a:latin typeface="Calibri" panose="020F0502020204030204"/>
              </a:rPr>
              <a:t>是线段</a:t>
            </a:r>
            <a:r>
              <a:rPr lang="en-US" altLang="zh-CN" sz="2800">
                <a:solidFill>
                  <a:schemeClr val="tx1"/>
                </a:solidFill>
                <a:latin typeface="Calibri" panose="020F0502020204030204"/>
              </a:rPr>
              <a:t>AC,BD</a:t>
            </a:r>
            <a:r>
              <a:rPr lang="zh-CN" altLang="en-US" sz="2800">
                <a:solidFill>
                  <a:schemeClr val="tx1"/>
                </a:solidFill>
                <a:latin typeface="Calibri" panose="020F0502020204030204"/>
              </a:rPr>
              <a:t>的交点，且</a:t>
            </a:r>
            <a:r>
              <a:rPr lang="en-US" altLang="zh-CN" sz="2800">
                <a:solidFill>
                  <a:schemeClr val="tx1"/>
                </a:solidFill>
                <a:latin typeface="Calibri" panose="020F0502020204030204"/>
              </a:rPr>
              <a:t>AC=BD,AB=DC.</a:t>
            </a:r>
            <a:r>
              <a:rPr lang="zh-CN" altLang="en-US" sz="2800">
                <a:solidFill>
                  <a:schemeClr val="tx1"/>
                </a:solidFill>
                <a:latin typeface="Calibri" panose="020F0502020204030204"/>
              </a:rPr>
              <a:t>小明认为图中的两个三角形全等，他的思考过程是：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2488565" y="143510"/>
            <a:ext cx="565531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全等三角形判定方法的辨析</a:t>
            </a:r>
          </a:p>
        </p:txBody>
      </p:sp>
      <p:sp>
        <p:nvSpPr>
          <p:cNvPr id="5" name="圆角矩形 4"/>
          <p:cNvSpPr/>
          <p:nvPr/>
        </p:nvSpPr>
        <p:spPr>
          <a:xfrm>
            <a:off x="342265" y="73660"/>
            <a:ext cx="1965960" cy="641985"/>
          </a:xfrm>
          <a:prstGeom prst="roundRect">
            <a:avLst/>
          </a:prstGeom>
          <a:ln>
            <a:solidFill>
              <a:srgbClr val="EA55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>
                <a:latin typeface="黑体" panose="02010609060101010101" charset="-122"/>
                <a:ea typeface="黑体" panose="02010609060101010101" charset="-122"/>
              </a:rPr>
              <a:t>典型练习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4400550" y="4262755"/>
            <a:ext cx="6896100" cy="1691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ts val="4160"/>
              </a:lnSpc>
            </a:pPr>
            <a:r>
              <a:rPr lang="zh-CN" altLang="en-US" sz="280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Calibri" panose="020F0502020204030204"/>
              </a:rPr>
              <a:t>你认为小明的思考过程对吗？如果正确，指出他用的是哪种方法判定两个三角形全等的；如果不正确，写出你的思考过程</a:t>
            </a:r>
            <a:r>
              <a:rPr lang="en-US" altLang="zh-CN" sz="280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Calibri" panose="020F0502020204030204"/>
              </a:rPr>
              <a:t>.</a:t>
            </a: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650" y="2577465"/>
            <a:ext cx="3401695" cy="3468370"/>
          </a:xfrm>
          <a:prstGeom prst="rect">
            <a:avLst/>
          </a:prstGeom>
        </p:spPr>
      </p:pic>
      <p:sp>
        <p:nvSpPr>
          <p:cNvPr id="24" name="圆角矩形 23"/>
          <p:cNvSpPr/>
          <p:nvPr/>
        </p:nvSpPr>
        <p:spPr>
          <a:xfrm>
            <a:off x="4412615" y="2577465"/>
            <a:ext cx="6132195" cy="151066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fontAlgn="auto">
              <a:lnSpc>
                <a:spcPts val="4660"/>
              </a:lnSpc>
            </a:pPr>
            <a:r>
              <a:rPr lang="zh-CN" altLang="en-US" sz="2800" b="1">
                <a:solidFill>
                  <a:schemeClr val="tx1"/>
                </a:solidFill>
              </a:rPr>
              <a:t>∵</a:t>
            </a:r>
            <a:r>
              <a:rPr lang="en-US" altLang="zh-CN" sz="2800" b="1">
                <a:solidFill>
                  <a:schemeClr val="tx1"/>
                </a:solidFill>
              </a:rPr>
              <a:t>AC=DB,∠AOB=∠DOC,AB=DC</a:t>
            </a:r>
          </a:p>
          <a:p>
            <a:pPr algn="l" fontAlgn="auto">
              <a:lnSpc>
                <a:spcPts val="4660"/>
              </a:lnSpc>
            </a:pPr>
            <a:r>
              <a:rPr lang="en-US" altLang="zh-CN" sz="2800" b="1">
                <a:solidFill>
                  <a:schemeClr val="tx1"/>
                </a:solidFill>
              </a:rPr>
              <a:t>∴△ABO≌△DCO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E6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鲜花, 植物, 餐桌, 小&#10;&#10;已生成极高可信度的说明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46" b="22659"/>
          <a:stretch>
            <a:fillRect/>
          </a:stretch>
        </p:blipFill>
        <p:spPr>
          <a:xfrm>
            <a:off x="0" y="5486400"/>
            <a:ext cx="1076997" cy="1371600"/>
          </a:xfrm>
          <a:prstGeom prst="rect">
            <a:avLst/>
          </a:prstGeom>
        </p:spPr>
      </p:pic>
      <p:pic>
        <p:nvPicPr>
          <p:cNvPr id="15" name="图片 14" descr="图片包含 鲜花, 植物, 餐桌, 小&#10;&#10;已生成极高可信度的说明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31" t="26167" b="25196"/>
          <a:stretch>
            <a:fillRect/>
          </a:stretch>
        </p:blipFill>
        <p:spPr>
          <a:xfrm flipH="1" flipV="1">
            <a:off x="11296649" y="-2"/>
            <a:ext cx="895349" cy="1072874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2488565" y="143510"/>
            <a:ext cx="565531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全等三角形判定方法的辨析</a:t>
            </a:r>
          </a:p>
        </p:txBody>
      </p:sp>
      <p:sp>
        <p:nvSpPr>
          <p:cNvPr id="5" name="圆角矩形 4"/>
          <p:cNvSpPr/>
          <p:nvPr/>
        </p:nvSpPr>
        <p:spPr>
          <a:xfrm>
            <a:off x="342265" y="73660"/>
            <a:ext cx="1965960" cy="641985"/>
          </a:xfrm>
          <a:prstGeom prst="roundRect">
            <a:avLst/>
          </a:prstGeom>
          <a:ln>
            <a:solidFill>
              <a:srgbClr val="EA55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>
                <a:latin typeface="黑体" panose="02010609060101010101" charset="-122"/>
                <a:ea typeface="黑体" panose="02010609060101010101" charset="-122"/>
              </a:rPr>
              <a:t>典型练习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4345940" y="1359535"/>
            <a:ext cx="3609340" cy="4359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ts val="4160"/>
              </a:lnSpc>
            </a:pPr>
            <a:r>
              <a:rPr lang="zh-CN" altLang="en-US" sz="2800">
                <a:solidFill>
                  <a:srgbClr val="FF0000"/>
                </a:solidFill>
                <a:latin typeface="Calibri" panose="020F0502020204030204"/>
              </a:rPr>
              <a:t>正确解答：</a:t>
            </a:r>
            <a:endParaRPr lang="zh-CN" altLang="en-US" sz="2800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latin typeface="Calibri" panose="020F0502020204030204"/>
            </a:endParaRPr>
          </a:p>
          <a:p>
            <a:pPr fontAlgn="auto">
              <a:lnSpc>
                <a:spcPts val="4160"/>
              </a:lnSpc>
            </a:pPr>
            <a:r>
              <a:rPr lang="zh-CN" altLang="en-US" sz="2800">
                <a:solidFill>
                  <a:srgbClr val="FF0000"/>
                </a:solidFill>
                <a:latin typeface="Calibri" panose="020F0502020204030204"/>
              </a:rPr>
              <a:t>连接</a:t>
            </a:r>
            <a:r>
              <a:rPr lang="en-US" altLang="zh-CN" sz="2800">
                <a:solidFill>
                  <a:srgbClr val="FF0000"/>
                </a:solidFill>
                <a:latin typeface="Calibri" panose="020F0502020204030204"/>
              </a:rPr>
              <a:t>BC.</a:t>
            </a:r>
          </a:p>
          <a:p>
            <a:pPr fontAlgn="auto">
              <a:lnSpc>
                <a:spcPts val="4160"/>
              </a:lnSpc>
            </a:pPr>
            <a:r>
              <a:rPr lang="zh-CN" altLang="en-US" sz="2800">
                <a:solidFill>
                  <a:srgbClr val="FF0000"/>
                </a:solidFill>
                <a:latin typeface="Calibri" panose="020F0502020204030204"/>
              </a:rPr>
              <a:t>在△</a:t>
            </a:r>
            <a:r>
              <a:rPr lang="en-US" altLang="zh-CN" sz="2800">
                <a:solidFill>
                  <a:srgbClr val="FF0000"/>
                </a:solidFill>
                <a:latin typeface="Calibri" panose="020F0502020204030204"/>
              </a:rPr>
              <a:t>ABC</a:t>
            </a:r>
            <a:r>
              <a:rPr lang="zh-CN" altLang="en-US" sz="2800">
                <a:solidFill>
                  <a:srgbClr val="FF0000"/>
                </a:solidFill>
                <a:latin typeface="Calibri" panose="020F0502020204030204"/>
              </a:rPr>
              <a:t>和△</a:t>
            </a:r>
            <a:r>
              <a:rPr lang="en-US" altLang="zh-CN" sz="2800">
                <a:solidFill>
                  <a:srgbClr val="FF0000"/>
                </a:solidFill>
                <a:latin typeface="Calibri" panose="020F0502020204030204"/>
              </a:rPr>
              <a:t>DCB</a:t>
            </a:r>
            <a:r>
              <a:rPr lang="zh-CN" altLang="en-US" sz="2800">
                <a:solidFill>
                  <a:srgbClr val="FF0000"/>
                </a:solidFill>
                <a:latin typeface="Calibri" panose="020F0502020204030204"/>
              </a:rPr>
              <a:t>中</a:t>
            </a:r>
          </a:p>
          <a:p>
            <a:pPr fontAlgn="auto">
              <a:lnSpc>
                <a:spcPts val="4160"/>
              </a:lnSpc>
            </a:pPr>
            <a:r>
              <a:rPr lang="en-US" altLang="zh-CN" sz="2800">
                <a:solidFill>
                  <a:srgbClr val="FF0000"/>
                </a:solidFill>
                <a:latin typeface="Calibri" panose="020F0502020204030204"/>
              </a:rPr>
              <a:t>AB=CD</a:t>
            </a:r>
          </a:p>
          <a:p>
            <a:pPr fontAlgn="auto">
              <a:lnSpc>
                <a:spcPts val="4160"/>
              </a:lnSpc>
            </a:pPr>
            <a:r>
              <a:rPr lang="en-US" altLang="zh-CN" sz="2800">
                <a:solidFill>
                  <a:srgbClr val="FF0000"/>
                </a:solidFill>
                <a:latin typeface="Calibri" panose="020F0502020204030204"/>
              </a:rPr>
              <a:t>AC=BD</a:t>
            </a:r>
          </a:p>
          <a:p>
            <a:pPr fontAlgn="auto">
              <a:lnSpc>
                <a:spcPts val="4160"/>
              </a:lnSpc>
            </a:pPr>
            <a:r>
              <a:rPr lang="en-US" altLang="zh-CN" sz="2800">
                <a:solidFill>
                  <a:srgbClr val="FF0000"/>
                </a:solidFill>
                <a:latin typeface="Calibri" panose="020F0502020204030204"/>
              </a:rPr>
              <a:t>BC=CB</a:t>
            </a:r>
          </a:p>
          <a:p>
            <a:pPr fontAlgn="auto">
              <a:lnSpc>
                <a:spcPts val="4160"/>
              </a:lnSpc>
            </a:pPr>
            <a:r>
              <a:rPr lang="zh-CN" altLang="en-US" sz="2800">
                <a:solidFill>
                  <a:srgbClr val="FF0000"/>
                </a:solidFill>
                <a:latin typeface="Calibri" panose="020F0502020204030204"/>
              </a:rPr>
              <a:t>∴△</a:t>
            </a:r>
            <a:r>
              <a:rPr lang="en-US" altLang="zh-CN" sz="2800">
                <a:solidFill>
                  <a:srgbClr val="FF0000"/>
                </a:solidFill>
                <a:latin typeface="Calibri" panose="020F0502020204030204"/>
              </a:rPr>
              <a:t>ABC</a:t>
            </a:r>
            <a:r>
              <a:rPr lang="en-US" altLang="zh-CN" sz="28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≌</a:t>
            </a:r>
            <a:r>
              <a:rPr lang="en-US" altLang="zh-CN" sz="2800">
                <a:solidFill>
                  <a:srgbClr val="FF0000"/>
                </a:solidFill>
                <a:latin typeface="Calibri" panose="020F0502020204030204"/>
              </a:rPr>
              <a:t>ΔDCB(SSS)</a:t>
            </a:r>
          </a:p>
          <a:p>
            <a:pPr fontAlgn="auto">
              <a:lnSpc>
                <a:spcPts val="4160"/>
              </a:lnSpc>
            </a:pPr>
            <a:r>
              <a:rPr lang="zh-CN" altLang="en-US" sz="2800">
                <a:solidFill>
                  <a:srgbClr val="FF0000"/>
                </a:solidFill>
                <a:latin typeface="Calibri" panose="020F0502020204030204"/>
              </a:rPr>
              <a:t>∴∠</a:t>
            </a:r>
            <a:r>
              <a:rPr lang="en-US" altLang="zh-CN" sz="2800">
                <a:solidFill>
                  <a:srgbClr val="FF0000"/>
                </a:solidFill>
                <a:latin typeface="Calibri" panose="020F0502020204030204"/>
              </a:rPr>
              <a:t>A=∠D</a:t>
            </a: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995" y="1954530"/>
            <a:ext cx="3401695" cy="3468370"/>
          </a:xfrm>
          <a:prstGeom prst="rect">
            <a:avLst/>
          </a:prstGeom>
        </p:spPr>
      </p:pic>
      <p:sp>
        <p:nvSpPr>
          <p:cNvPr id="6" name="左大括号 5"/>
          <p:cNvSpPr/>
          <p:nvPr/>
        </p:nvSpPr>
        <p:spPr>
          <a:xfrm>
            <a:off x="4270375" y="3263265"/>
            <a:ext cx="75565" cy="1379855"/>
          </a:xfrm>
          <a:prstGeom prst="leftBrace">
            <a:avLst>
              <a:gd name="adj1" fmla="val 274789"/>
              <a:gd name="adj2" fmla="val 50000"/>
            </a:avLst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8249285" y="2932430"/>
            <a:ext cx="3741420" cy="2758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ts val="4160"/>
              </a:lnSpc>
            </a:pPr>
            <a:r>
              <a:rPr lang="en-US" altLang="zh-CN" sz="2800">
                <a:solidFill>
                  <a:srgbClr val="FF0000"/>
                </a:solidFill>
                <a:latin typeface="Calibri" panose="020F0502020204030204"/>
              </a:rPr>
              <a:t>在△AOB和△DOC中</a:t>
            </a:r>
          </a:p>
          <a:p>
            <a:pPr fontAlgn="auto">
              <a:lnSpc>
                <a:spcPts val="4160"/>
              </a:lnSpc>
            </a:pPr>
            <a:r>
              <a:rPr lang="en-US" altLang="zh-CN" sz="2800">
                <a:solidFill>
                  <a:srgbClr val="FF0000"/>
                </a:solidFill>
                <a:latin typeface="Calibri" panose="020F0502020204030204"/>
              </a:rPr>
              <a:t>∠A=∠D</a:t>
            </a:r>
          </a:p>
          <a:p>
            <a:pPr fontAlgn="auto">
              <a:lnSpc>
                <a:spcPts val="4160"/>
              </a:lnSpc>
            </a:pPr>
            <a:r>
              <a:rPr lang="en-US" altLang="zh-CN" sz="2800">
                <a:solidFill>
                  <a:srgbClr val="FF0000"/>
                </a:solidFill>
                <a:latin typeface="Calibri" panose="020F0502020204030204"/>
              </a:rPr>
              <a:t>∠AOB=∠DOC</a:t>
            </a:r>
          </a:p>
          <a:p>
            <a:pPr fontAlgn="auto">
              <a:lnSpc>
                <a:spcPts val="4160"/>
              </a:lnSpc>
            </a:pPr>
            <a:r>
              <a:rPr lang="en-US" altLang="zh-CN" sz="2800">
                <a:solidFill>
                  <a:srgbClr val="FF0000"/>
                </a:solidFill>
                <a:latin typeface="Calibri" panose="020F0502020204030204"/>
              </a:rPr>
              <a:t>AB=CD</a:t>
            </a:r>
          </a:p>
          <a:p>
            <a:pPr fontAlgn="auto">
              <a:lnSpc>
                <a:spcPts val="4160"/>
              </a:lnSpc>
            </a:pPr>
            <a:r>
              <a:rPr lang="en-US" altLang="zh-CN" sz="2800">
                <a:solidFill>
                  <a:srgbClr val="FF0000"/>
                </a:solidFill>
                <a:latin typeface="Calibri" panose="020F0502020204030204"/>
              </a:rPr>
              <a:t>∴△AOB</a:t>
            </a:r>
            <a:r>
              <a:rPr lang="en-US" altLang="zh-CN" sz="28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≌</a:t>
            </a:r>
            <a:r>
              <a:rPr lang="en-US" altLang="zh-CN" sz="2800">
                <a:solidFill>
                  <a:srgbClr val="FF0000"/>
                </a:solidFill>
                <a:latin typeface="Calibri" panose="020F0502020204030204"/>
              </a:rPr>
              <a:t>△DOC(AAS)</a:t>
            </a:r>
          </a:p>
        </p:txBody>
      </p:sp>
      <p:sp>
        <p:nvSpPr>
          <p:cNvPr id="9" name="左大括号 8"/>
          <p:cNvSpPr/>
          <p:nvPr/>
        </p:nvSpPr>
        <p:spPr>
          <a:xfrm>
            <a:off x="8173720" y="3762375"/>
            <a:ext cx="75565" cy="1379855"/>
          </a:xfrm>
          <a:prstGeom prst="leftBrace">
            <a:avLst>
              <a:gd name="adj1" fmla="val 274789"/>
              <a:gd name="adj2" fmla="val 50000"/>
            </a:avLst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" name="直接连接符 9"/>
          <p:cNvCxnSpPr/>
          <p:nvPr/>
        </p:nvCxnSpPr>
        <p:spPr>
          <a:xfrm>
            <a:off x="1565910" y="4914265"/>
            <a:ext cx="1019810" cy="39370"/>
          </a:xfrm>
          <a:prstGeom prst="line">
            <a:avLst/>
          </a:prstGeom>
          <a:ln w="28575" cmpd="sng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500"/>
                            </p:stCondLst>
                            <p:childTnLst>
                              <p:par>
                                <p:cTn id="7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E6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/>
        </p:nvSpPr>
        <p:spPr>
          <a:xfrm>
            <a:off x="7896225" y="2267585"/>
            <a:ext cx="891540" cy="568960"/>
          </a:xfrm>
          <a:prstGeom prst="ellipse">
            <a:avLst/>
          </a:prstGeom>
          <a:solidFill>
            <a:srgbClr val="F3E6DE"/>
          </a:solidFill>
          <a:ln w="28575" cmpd="sng">
            <a:solidFill>
              <a:srgbClr val="EA555C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 descr="图片包含 鲜花, 植物, 餐桌, 小&#10;&#10;已生成极高可信度的说明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46" b="22659"/>
          <a:stretch>
            <a:fillRect/>
          </a:stretch>
        </p:blipFill>
        <p:spPr>
          <a:xfrm>
            <a:off x="0" y="5518150"/>
            <a:ext cx="1076997" cy="1371600"/>
          </a:xfrm>
          <a:prstGeom prst="rect">
            <a:avLst/>
          </a:prstGeom>
        </p:spPr>
      </p:pic>
      <p:pic>
        <p:nvPicPr>
          <p:cNvPr id="15" name="图片 14" descr="图片包含 鲜花, 植物, 餐桌, 小&#10;&#10;已生成极高可信度的说明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31" t="26167" b="25196"/>
          <a:stretch>
            <a:fillRect/>
          </a:stretch>
        </p:blipFill>
        <p:spPr>
          <a:xfrm flipH="1" flipV="1">
            <a:off x="11296649" y="-2"/>
            <a:ext cx="895349" cy="1072874"/>
          </a:xfrm>
          <a:prstGeom prst="rect">
            <a:avLst/>
          </a:prstGeom>
        </p:spPr>
      </p:pic>
      <p:sp>
        <p:nvSpPr>
          <p:cNvPr id="4" name="圆角矩形 3"/>
          <p:cNvSpPr/>
          <p:nvPr/>
        </p:nvSpPr>
        <p:spPr>
          <a:xfrm>
            <a:off x="342265" y="73660"/>
            <a:ext cx="1965960" cy="641985"/>
          </a:xfrm>
          <a:prstGeom prst="roundRect">
            <a:avLst/>
          </a:prstGeom>
          <a:ln>
            <a:solidFill>
              <a:srgbClr val="EA55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>
                <a:latin typeface="黑体" panose="02010609060101010101" charset="-122"/>
                <a:ea typeface="黑体" panose="02010609060101010101" charset="-122"/>
              </a:rPr>
              <a:t>典型练习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692150" y="923290"/>
            <a:ext cx="11133455" cy="1922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ts val="4760"/>
              </a:lnSpc>
            </a:pPr>
            <a:r>
              <a:rPr lang="zh-CN" altLang="en-US" sz="3200" b="1">
                <a:solidFill>
                  <a:schemeClr val="accent6">
                    <a:lumMod val="50000"/>
                  </a:schemeClr>
                </a:solidFill>
                <a:latin typeface="Calibri" panose="020F0502020204030204"/>
              </a:rPr>
              <a:t>例</a:t>
            </a:r>
            <a:r>
              <a:rPr lang="en-US" altLang="zh-CN" sz="3200" b="1">
                <a:solidFill>
                  <a:schemeClr val="accent6">
                    <a:lumMod val="50000"/>
                  </a:schemeClr>
                </a:solidFill>
                <a:latin typeface="Calibri" panose="020F0502020204030204"/>
              </a:rPr>
              <a:t>3.</a:t>
            </a:r>
            <a:r>
              <a:rPr lang="zh-CN" altLang="en-US" sz="2800">
                <a:solidFill>
                  <a:schemeClr val="tx1"/>
                </a:solidFill>
                <a:latin typeface="Calibri" panose="020F0502020204030204"/>
              </a:rPr>
              <a:t>如图，已知</a:t>
            </a:r>
            <a:r>
              <a:rPr lang="en-US" altLang="zh-CN" sz="2800">
                <a:solidFill>
                  <a:schemeClr val="tx1"/>
                </a:solidFill>
                <a:latin typeface="Calibri" panose="020F0502020204030204"/>
              </a:rPr>
              <a:t>AB=12cm,CA⊥AB</a:t>
            </a:r>
            <a:r>
              <a:rPr lang="zh-CN" altLang="en-US" sz="2800">
                <a:solidFill>
                  <a:schemeClr val="tx1"/>
                </a:solidFill>
                <a:latin typeface="Calibri" panose="020F0502020204030204"/>
              </a:rPr>
              <a:t>与点</a:t>
            </a:r>
            <a:r>
              <a:rPr lang="en-US" altLang="zh-CN" sz="2800">
                <a:solidFill>
                  <a:schemeClr val="tx1"/>
                </a:solidFill>
                <a:latin typeface="Calibri" panose="020F0502020204030204"/>
              </a:rPr>
              <a:t>A</a:t>
            </a:r>
            <a:r>
              <a:rPr lang="zh-CN" altLang="en-US" sz="2800">
                <a:solidFill>
                  <a:schemeClr val="tx1"/>
                </a:solidFill>
                <a:latin typeface="Calibri" panose="020F0502020204030204"/>
              </a:rPr>
              <a:t>，</a:t>
            </a:r>
            <a:r>
              <a:rPr lang="en-US" altLang="zh-CN" sz="2800">
                <a:solidFill>
                  <a:schemeClr val="tx1"/>
                </a:solidFill>
                <a:latin typeface="Calibri" panose="020F0502020204030204"/>
              </a:rPr>
              <a:t>DB⊥AB</a:t>
            </a:r>
            <a:r>
              <a:rPr lang="zh-CN" altLang="en-US" sz="2800">
                <a:solidFill>
                  <a:schemeClr val="tx1"/>
                </a:solidFill>
                <a:latin typeface="Calibri" panose="020F0502020204030204"/>
              </a:rPr>
              <a:t>于点</a:t>
            </a:r>
            <a:r>
              <a:rPr lang="en-US" altLang="zh-CN" sz="2800">
                <a:solidFill>
                  <a:schemeClr val="tx1"/>
                </a:solidFill>
                <a:latin typeface="Calibri" panose="020F0502020204030204"/>
              </a:rPr>
              <a:t>B,</a:t>
            </a:r>
            <a:r>
              <a:rPr lang="zh-CN" altLang="en-US" sz="2800">
                <a:solidFill>
                  <a:schemeClr val="tx1"/>
                </a:solidFill>
                <a:latin typeface="Calibri" panose="020F0502020204030204"/>
              </a:rPr>
              <a:t>且</a:t>
            </a:r>
            <a:r>
              <a:rPr lang="en-US" altLang="zh-CN" sz="2800">
                <a:solidFill>
                  <a:schemeClr val="tx1"/>
                </a:solidFill>
                <a:latin typeface="Calibri" panose="020F0502020204030204"/>
              </a:rPr>
              <a:t>AC=4cm,</a:t>
            </a:r>
            <a:r>
              <a:rPr lang="zh-CN" altLang="zh-CN" sz="2800">
                <a:solidFill>
                  <a:schemeClr val="tx1"/>
                </a:solidFill>
                <a:latin typeface="Calibri" panose="020F0502020204030204"/>
              </a:rPr>
              <a:t>点</a:t>
            </a:r>
            <a:r>
              <a:rPr lang="en-US" altLang="zh-CN" sz="2800">
                <a:solidFill>
                  <a:schemeClr val="tx1"/>
                </a:solidFill>
                <a:latin typeface="Calibri" panose="020F0502020204030204"/>
              </a:rPr>
              <a:t>P</a:t>
            </a:r>
            <a:r>
              <a:rPr lang="zh-CN" altLang="en-US" sz="2800">
                <a:solidFill>
                  <a:schemeClr val="tx1"/>
                </a:solidFill>
                <a:latin typeface="Calibri" panose="020F0502020204030204"/>
              </a:rPr>
              <a:t>从点</a:t>
            </a:r>
            <a:r>
              <a:rPr lang="en-US" altLang="zh-CN" sz="2800">
                <a:solidFill>
                  <a:schemeClr val="tx1"/>
                </a:solidFill>
                <a:latin typeface="Calibri" panose="020F0502020204030204"/>
              </a:rPr>
              <a:t>B</a:t>
            </a:r>
            <a:r>
              <a:rPr lang="zh-CN" altLang="en-US" sz="2800">
                <a:solidFill>
                  <a:schemeClr val="tx1"/>
                </a:solidFill>
                <a:latin typeface="Calibri" panose="020F0502020204030204"/>
              </a:rPr>
              <a:t>向点</a:t>
            </a:r>
            <a:r>
              <a:rPr lang="en-US" altLang="zh-CN" sz="2800">
                <a:solidFill>
                  <a:schemeClr val="tx1"/>
                </a:solidFill>
                <a:latin typeface="Calibri" panose="020F0502020204030204"/>
              </a:rPr>
              <a:t>A</a:t>
            </a:r>
            <a:r>
              <a:rPr lang="zh-CN" altLang="en-US" sz="2800">
                <a:solidFill>
                  <a:schemeClr val="tx1"/>
                </a:solidFill>
                <a:latin typeface="Calibri" panose="020F0502020204030204"/>
              </a:rPr>
              <a:t>运动，每秒走</a:t>
            </a:r>
            <a:r>
              <a:rPr lang="en-US" altLang="zh-CN" sz="2800">
                <a:solidFill>
                  <a:schemeClr val="tx1"/>
                </a:solidFill>
                <a:latin typeface="Calibri" panose="020F0502020204030204"/>
              </a:rPr>
              <a:t>1cm,</a:t>
            </a:r>
            <a:r>
              <a:rPr lang="zh-CN" altLang="zh-CN" sz="2800">
                <a:solidFill>
                  <a:schemeClr val="tx1"/>
                </a:solidFill>
                <a:latin typeface="Calibri" panose="020F0502020204030204"/>
              </a:rPr>
              <a:t>点</a:t>
            </a:r>
            <a:r>
              <a:rPr lang="en-US" altLang="zh-CN" sz="2800">
                <a:solidFill>
                  <a:schemeClr val="tx1"/>
                </a:solidFill>
                <a:latin typeface="Calibri" panose="020F0502020204030204"/>
              </a:rPr>
              <a:t>Q</a:t>
            </a:r>
            <a:r>
              <a:rPr lang="zh-CN" altLang="en-US" sz="2800">
                <a:solidFill>
                  <a:schemeClr val="tx1"/>
                </a:solidFill>
                <a:latin typeface="Calibri" panose="020F0502020204030204"/>
              </a:rPr>
              <a:t>从点</a:t>
            </a:r>
            <a:r>
              <a:rPr lang="en-US" altLang="zh-CN" sz="2800">
                <a:solidFill>
                  <a:schemeClr val="tx1"/>
                </a:solidFill>
                <a:latin typeface="Calibri" panose="020F0502020204030204"/>
              </a:rPr>
              <a:t>B</a:t>
            </a:r>
            <a:r>
              <a:rPr lang="zh-CN" altLang="en-US" sz="2800">
                <a:solidFill>
                  <a:schemeClr val="tx1"/>
                </a:solidFill>
                <a:latin typeface="Calibri" panose="020F0502020204030204"/>
              </a:rPr>
              <a:t>向点</a:t>
            </a:r>
            <a:r>
              <a:rPr lang="en-US" altLang="zh-CN" sz="2800">
                <a:solidFill>
                  <a:schemeClr val="tx1"/>
                </a:solidFill>
                <a:latin typeface="Calibri" panose="020F0502020204030204"/>
              </a:rPr>
              <a:t>D</a:t>
            </a:r>
            <a:r>
              <a:rPr lang="zh-CN" altLang="en-US" sz="2800">
                <a:solidFill>
                  <a:schemeClr val="tx1"/>
                </a:solidFill>
                <a:latin typeface="Calibri" panose="020F0502020204030204"/>
              </a:rPr>
              <a:t>运动，每秒走</a:t>
            </a:r>
            <a:r>
              <a:rPr lang="en-US" altLang="zh-CN" sz="2800">
                <a:solidFill>
                  <a:schemeClr val="tx1"/>
                </a:solidFill>
                <a:latin typeface="Calibri" panose="020F0502020204030204"/>
              </a:rPr>
              <a:t>2cm,</a:t>
            </a:r>
            <a:r>
              <a:rPr lang="zh-CN" altLang="en-US" sz="2800">
                <a:solidFill>
                  <a:schemeClr val="tx1"/>
                </a:solidFill>
                <a:latin typeface="Calibri" panose="020F0502020204030204"/>
              </a:rPr>
              <a:t>点</a:t>
            </a:r>
            <a:r>
              <a:rPr lang="en-US" altLang="zh-CN" sz="2800">
                <a:solidFill>
                  <a:schemeClr val="tx1"/>
                </a:solidFill>
                <a:latin typeface="Calibri" panose="020F0502020204030204"/>
              </a:rPr>
              <a:t>P</a:t>
            </a:r>
            <a:r>
              <a:rPr lang="zh-CN" altLang="en-US" sz="2800">
                <a:solidFill>
                  <a:schemeClr val="tx1"/>
                </a:solidFill>
                <a:latin typeface="Calibri" panose="020F0502020204030204"/>
              </a:rPr>
              <a:t>、</a:t>
            </a:r>
            <a:r>
              <a:rPr lang="en-US" altLang="zh-CN" sz="2800">
                <a:solidFill>
                  <a:schemeClr val="tx1"/>
                </a:solidFill>
                <a:latin typeface="Calibri" panose="020F0502020204030204"/>
              </a:rPr>
              <a:t>Q</a:t>
            </a:r>
            <a:r>
              <a:rPr lang="zh-CN" altLang="en-US" sz="2800">
                <a:solidFill>
                  <a:schemeClr val="tx1"/>
                </a:solidFill>
                <a:latin typeface="Calibri" panose="020F0502020204030204"/>
              </a:rPr>
              <a:t>两点同时出发，运动几秒后，△</a:t>
            </a:r>
            <a:r>
              <a:rPr lang="en-US" altLang="zh-CN" sz="2800">
                <a:solidFill>
                  <a:schemeClr val="tx1"/>
                </a:solidFill>
                <a:latin typeface="Calibri" panose="020F0502020204030204"/>
              </a:rPr>
              <a:t>CAP</a:t>
            </a:r>
            <a:r>
              <a:rPr lang="zh-CN" altLang="en-US" sz="2800">
                <a:solidFill>
                  <a:schemeClr val="tx1"/>
                </a:solidFill>
                <a:latin typeface="Calibri" panose="020F0502020204030204"/>
              </a:rPr>
              <a:t>与△</a:t>
            </a:r>
            <a:r>
              <a:rPr lang="en-US" altLang="zh-CN" sz="2800">
                <a:solidFill>
                  <a:schemeClr val="tx1"/>
                </a:solidFill>
                <a:latin typeface="Calibri" panose="020F0502020204030204"/>
              </a:rPr>
              <a:t>PQB</a:t>
            </a:r>
            <a:r>
              <a:rPr lang="zh-CN" altLang="en-US" sz="2800">
                <a:solidFill>
                  <a:schemeClr val="tx1"/>
                </a:solidFill>
                <a:latin typeface="Calibri" panose="020F0502020204030204"/>
              </a:rPr>
              <a:t>全等</a:t>
            </a:r>
            <a:r>
              <a:rPr lang="en-US" altLang="zh-CN" sz="2800">
                <a:solidFill>
                  <a:schemeClr val="tx1"/>
                </a:solidFill>
                <a:latin typeface="Calibri" panose="020F0502020204030204"/>
              </a:rPr>
              <a:t>.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8940" y="2936240"/>
            <a:ext cx="3658870" cy="3515995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6116320" y="3261995"/>
            <a:ext cx="140398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3200" b="1">
                <a:solidFill>
                  <a:srgbClr val="FF0000"/>
                </a:solidFill>
                <a:latin typeface="华文琥珀" panose="02010800040101010101" charset="-122"/>
                <a:ea typeface="华文琥珀" panose="02010800040101010101" charset="-122"/>
                <a:sym typeface="+mn-ea"/>
              </a:rPr>
              <a:t>注意：</a:t>
            </a:r>
            <a:endParaRPr lang="zh-CN" altLang="en-US" sz="3200" b="1">
              <a:solidFill>
                <a:srgbClr val="FF0000"/>
              </a:solidFill>
              <a:latin typeface="华文琥珀" panose="02010800040101010101" charset="-122"/>
              <a:ea typeface="华文琥珀" panose="02010800040101010101" charset="-122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6160135" y="4046220"/>
            <a:ext cx="5136515" cy="1691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ts val="4160"/>
              </a:lnSpc>
            </a:pPr>
            <a:r>
              <a:rPr lang="zh-CN" altLang="zh-CN" sz="280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Cambria Math" panose="02040503050406030204" charset="0"/>
                <a:ea typeface="黑体" panose="02010609060101010101" charset="-122"/>
                <a:cs typeface="Cambria Math" panose="02040503050406030204" charset="0"/>
              </a:rPr>
              <a:t>两个三角形全等，没有全等符号时，不能确定对应顶点，则需分类讨论</a:t>
            </a:r>
            <a:r>
              <a:rPr lang="en-US" altLang="zh-CN" sz="280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Cambria Math" panose="02040503050406030204" charset="0"/>
                <a:ea typeface="黑体" panose="02010609060101010101" charset="-122"/>
                <a:cs typeface="Cambria Math" panose="02040503050406030204" charset="0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  <p:bldP spid="13" grpId="0"/>
      <p:bldP spid="49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fontAlgn="auto">
          <a:lnSpc>
            <a:spcPts val="4160"/>
          </a:lnSpc>
          <a:defRPr lang="en-US" altLang="zh-CN" sz="2800">
            <a:solidFill>
              <a:schemeClr val="tx1"/>
            </a:solidFill>
            <a:latin typeface="Calibri" panose="020F0502020204030204" charset="0"/>
          </a:defRPr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940</Words>
  <Application>Microsoft Office PowerPoint</Application>
  <PresentationFormat>自定义</PresentationFormat>
  <Paragraphs>153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8" baseType="lpstr">
      <vt:lpstr>Arial</vt:lpstr>
      <vt:lpstr>宋体</vt:lpstr>
      <vt:lpstr>Calibri</vt:lpstr>
      <vt:lpstr>黑体</vt:lpstr>
      <vt:lpstr>华文琥珀</vt:lpstr>
      <vt:lpstr>等线</vt:lpstr>
      <vt:lpstr>Bookshelf Symbol 7</vt:lpstr>
      <vt:lpstr>微软雅黑</vt:lpstr>
      <vt:lpstr>等线 Light</vt:lpstr>
      <vt:lpstr>Cambria Math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学科网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rbm.xkw.com</dc:creator>
  <cp:lastModifiedBy>China</cp:lastModifiedBy>
  <cp:revision>11</cp:revision>
  <cp:lastPrinted>2021-07-18T08:10:00Z</cp:lastPrinted>
  <dcterms:created xsi:type="dcterms:W3CDTF">2021-07-18T08:10:00Z</dcterms:created>
  <dcterms:modified xsi:type="dcterms:W3CDTF">2024-01-03T08:22:01Z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  <property fmtid="{D5CDD505-2E9C-101B-9397-08002B2CF9AE}" pid="6" name="KSOProductBuildVer">
    <vt:lpwstr>2052-10.8.2.6726</vt:lpwstr>
  </property>
</Properties>
</file>